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298" r:id="rId3"/>
    <p:sldId id="292" r:id="rId4"/>
    <p:sldId id="258" r:id="rId5"/>
    <p:sldId id="315" r:id="rId6"/>
    <p:sldId id="310" r:id="rId7"/>
    <p:sldId id="297" r:id="rId8"/>
    <p:sldId id="262" r:id="rId9"/>
    <p:sldId id="264" r:id="rId10"/>
    <p:sldId id="266" r:id="rId11"/>
    <p:sldId id="263" r:id="rId12"/>
    <p:sldId id="301" r:id="rId13"/>
    <p:sldId id="270" r:id="rId14"/>
    <p:sldId id="271" r:id="rId15"/>
    <p:sldId id="312" r:id="rId16"/>
    <p:sldId id="311" r:id="rId17"/>
    <p:sldId id="288" r:id="rId18"/>
    <p:sldId id="289" r:id="rId19"/>
    <p:sldId id="314" r:id="rId20"/>
    <p:sldId id="269" r:id="rId21"/>
    <p:sldId id="290" r:id="rId22"/>
    <p:sldId id="294" r:id="rId23"/>
    <p:sldId id="275" r:id="rId24"/>
    <p:sldId id="300" r:id="rId25"/>
    <p:sldId id="302" r:id="rId26"/>
    <p:sldId id="313" r:id="rId27"/>
    <p:sldId id="316" r:id="rId28"/>
    <p:sldId id="303" r:id="rId29"/>
    <p:sldId id="304" r:id="rId30"/>
    <p:sldId id="305" r:id="rId31"/>
    <p:sldId id="306" r:id="rId32"/>
    <p:sldId id="307" r:id="rId33"/>
    <p:sldId id="308" r:id="rId34"/>
    <p:sldId id="309" r:id="rId3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13F94336-0C32-47F3-B0A1-5B16ADBB941E}">
          <p14:sldIdLst>
            <p14:sldId id="256"/>
            <p14:sldId id="298"/>
            <p14:sldId id="292"/>
            <p14:sldId id="258"/>
          </p14:sldIdLst>
        </p14:section>
        <p14:section name="Information" id="{2B0EF313-542C-4B12-A8E4-FB9D69977B1C}">
          <p14:sldIdLst>
            <p14:sldId id="315"/>
            <p14:sldId id="310"/>
            <p14:sldId id="297"/>
            <p14:sldId id="262"/>
            <p14:sldId id="264"/>
            <p14:sldId id="266"/>
            <p14:sldId id="263"/>
          </p14:sldIdLst>
        </p14:section>
        <p14:section name="Proof" id="{E7A9B701-24B4-42F1-B0F4-9F9556DDC45D}">
          <p14:sldIdLst>
            <p14:sldId id="301"/>
            <p14:sldId id="270"/>
            <p14:sldId id="271"/>
            <p14:sldId id="312"/>
            <p14:sldId id="311"/>
            <p14:sldId id="288"/>
            <p14:sldId id="289"/>
            <p14:sldId id="314"/>
            <p14:sldId id="269"/>
            <p14:sldId id="290"/>
            <p14:sldId id="294"/>
            <p14:sldId id="275"/>
          </p14:sldIdLst>
        </p14:section>
        <p14:section name="Municipal Proof" id="{7E48D62A-6280-4F00-83C8-FC61464997F4}">
          <p14:sldIdLst>
            <p14:sldId id="300"/>
            <p14:sldId id="302"/>
            <p14:sldId id="313"/>
            <p14:sldId id="316"/>
            <p14:sldId id="303"/>
            <p14:sldId id="304"/>
            <p14:sldId id="305"/>
            <p14:sldId id="306"/>
          </p14:sldIdLst>
        </p14:section>
        <p14:section name="Summary" id="{28294A72-45AF-4E8E-843F-A27D10098FE0}">
          <p14:sldIdLst>
            <p14:sldId id="307"/>
            <p14:sldId id="308"/>
            <p14:sldId id="30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44" autoAdjust="0"/>
    <p:restoredTop sz="94660"/>
  </p:normalViewPr>
  <p:slideViewPr>
    <p:cSldViewPr>
      <p:cViewPr varScale="1">
        <p:scale>
          <a:sx n="108" d="100"/>
          <a:sy n="108" d="100"/>
        </p:scale>
        <p:origin x="-93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6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89D81C-2EBB-4AE4-9B1C-0665B419BDA8}" type="doc">
      <dgm:prSet loTypeId="urn:microsoft.com/office/officeart/2005/8/layout/hierarchy4" loCatId="hierarchy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AFC06E9A-57A2-42F1-9166-538854C07AE2}">
      <dgm:prSet phldrT="[Text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solidFill>
          <a:schemeClr val="accent1">
            <a:lumMod val="50000"/>
          </a:schemeClr>
        </a:solidFill>
      </dgm:spPr>
      <dgm:t>
        <a:bodyPr anchor="ctr"/>
        <a:lstStyle/>
        <a:p>
          <a:pPr algn="ctr"/>
          <a: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Nature of Use</a:t>
          </a:r>
          <a:b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/>
          </a:r>
          <a:b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5 acres</a:t>
          </a:r>
        </a:p>
        <a:p>
          <a:pPr algn="ctr"/>
          <a:r>
            <a: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/>
          </a:r>
          <a:br>
            <a: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 families</a:t>
          </a:r>
        </a:p>
        <a:p>
          <a:pPr algn="ctr"/>
          <a:r>
            <a: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/>
          </a:r>
          <a:br>
            <a: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 ELUs</a:t>
          </a:r>
        </a:p>
        <a:p>
          <a:pPr algn="ctr"/>
          <a:r>
            <a: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/>
          </a:r>
          <a:br>
            <a: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Reservoir or Pond</a:t>
          </a:r>
          <a:endParaRPr lang="en-US" sz="1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28DD787-5FBE-4A25-9F7A-CE0B104D3CF3}" type="parTrans" cxnId="{E09A40E9-4CE0-4425-A0A5-9D3B915489CA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83425E9-66B8-44D6-8CC6-8C5AE4F61B83}" type="sibTrans" cxnId="{E09A40E9-4CE0-4425-A0A5-9D3B915489CA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5C97472-1592-4748-B7E5-A7ED3BDAD87F}">
      <dgm:prSet phldrT="[Text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Quantity of 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Water</a:t>
          </a:r>
        </a:p>
      </dgm:t>
    </dgm:pt>
    <dgm:pt modelId="{28B286E4-B0FD-4DC5-B43D-8E9D326A2E7E}" type="parTrans" cxnId="{6E41D5FB-A575-485A-A926-DB42FE174B6E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5D6ED40-8C86-43B5-BEE8-32D0A47988EE}" type="sibTrans" cxnId="{6E41D5FB-A575-485A-A926-DB42FE174B6E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33EABBF-7FC1-448C-9644-FC7C2C363F8E}">
      <dgm:prSet phldrT="[Text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solidFill>
          <a:schemeClr val="accent1">
            <a:lumMod val="50000"/>
          </a:schemeClr>
        </a:solidFill>
      </dgm:spPr>
      <dgm:t>
        <a:bodyPr anchor="ctr"/>
        <a:lstStyle/>
        <a:p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Point of Diversion</a:t>
          </a:r>
          <a:endParaRPr lang="en-U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6D6CEA7-6E76-4385-ABB9-0281B311A581}" type="parTrans" cxnId="{5D9C3738-A9F0-452B-B05B-21A7A7B21CAD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37B3B2F-CEAE-4CB2-B3DA-F6130B629EDB}" type="sibTrans" cxnId="{5D9C3738-A9F0-452B-B05B-21A7A7B21CAD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D461651-E18C-4BE9-A36C-5569D572FBFE}">
      <dgm:prSet phldrT="[Text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Place of Use</a:t>
          </a:r>
          <a:endParaRPr lang="en-U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87B4E3E-975D-4327-91FD-422F29EDCD48}" type="parTrans" cxnId="{16F12D2B-61F2-4627-BE5D-407EF2445A57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17B11F4-4F8F-4F70-95F8-D2BEF29678DF}" type="sibTrans" cxnId="{16F12D2B-61F2-4627-BE5D-407EF2445A57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340FB2A-8C35-44E5-A39B-6214C4950294}">
      <dgm:prSet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Period of use</a:t>
          </a:r>
          <a:endParaRPr lang="en-U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D7EF919-7664-472A-8716-6CD13C99A55F}" type="parTrans" cxnId="{7D32AB29-09E5-47DD-AB8C-66447038AE4B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52C2968-2CB0-41B0-A9B9-73DFC5521B9F}" type="sibTrans" cxnId="{7D32AB29-09E5-47DD-AB8C-66447038AE4B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5BA9338-A7AD-4D5D-8E7E-ECC42A67101A}">
      <dgm:prSet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1600" b="1" dirty="0" smtClean="0"/>
            <a:t>Storage</a:t>
          </a:r>
          <a:endParaRPr lang="en-US" sz="1600" b="1" dirty="0"/>
        </a:p>
      </dgm:t>
    </dgm:pt>
    <dgm:pt modelId="{1CB86EAF-4B8D-4C1A-9855-CBB04DE9B07D}" type="parTrans" cxnId="{00A0981C-28BF-411B-B04A-E7A68EA8DAD7}">
      <dgm:prSet/>
      <dgm:spPr/>
      <dgm:t>
        <a:bodyPr/>
        <a:lstStyle/>
        <a:p>
          <a:endParaRPr lang="en-US"/>
        </a:p>
      </dgm:t>
    </dgm:pt>
    <dgm:pt modelId="{100CEA5E-D690-4292-A453-8A04B79DDA3E}" type="sibTrans" cxnId="{00A0981C-28BF-411B-B04A-E7A68EA8DAD7}">
      <dgm:prSet/>
      <dgm:spPr/>
      <dgm:t>
        <a:bodyPr/>
        <a:lstStyle/>
        <a:p>
          <a:endParaRPr lang="en-US"/>
        </a:p>
      </dgm:t>
    </dgm:pt>
    <dgm:pt modelId="{C8FB8A46-2A89-4D98-BB02-B9B3005F9580}" type="pres">
      <dgm:prSet presAssocID="{0A89D81C-2EBB-4AE4-9B1C-0665B419BDA8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C97524F-9C7C-4EC7-9904-9A880AD3D25C}" type="pres">
      <dgm:prSet presAssocID="{AFC06E9A-57A2-42F1-9166-538854C07AE2}" presName="vertOne" presStyleCnt="0"/>
      <dgm:spPr/>
      <dgm:t>
        <a:bodyPr/>
        <a:lstStyle/>
        <a:p>
          <a:endParaRPr lang="en-US"/>
        </a:p>
      </dgm:t>
    </dgm:pt>
    <dgm:pt modelId="{FD275483-A79E-4F79-A11D-0AB0AE1850D0}" type="pres">
      <dgm:prSet presAssocID="{AFC06E9A-57A2-42F1-9166-538854C07AE2}" presName="txOne" presStyleLbl="node0" presStyleIdx="0" presStyleCnt="1" custScaleX="3127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C63A7BC-8CF2-465D-B01C-8F866EEB4F1C}" type="pres">
      <dgm:prSet presAssocID="{AFC06E9A-57A2-42F1-9166-538854C07AE2}" presName="parTransOne" presStyleCnt="0"/>
      <dgm:spPr/>
      <dgm:t>
        <a:bodyPr/>
        <a:lstStyle/>
        <a:p>
          <a:endParaRPr lang="en-US"/>
        </a:p>
      </dgm:t>
    </dgm:pt>
    <dgm:pt modelId="{47525BBB-3CDF-493B-B431-C299D00EAAF4}" type="pres">
      <dgm:prSet presAssocID="{AFC06E9A-57A2-42F1-9166-538854C07AE2}" presName="horzOne" presStyleCnt="0"/>
      <dgm:spPr/>
      <dgm:t>
        <a:bodyPr/>
        <a:lstStyle/>
        <a:p>
          <a:endParaRPr lang="en-US"/>
        </a:p>
      </dgm:t>
    </dgm:pt>
    <dgm:pt modelId="{024F882F-FF58-4673-BEF2-BE7920A975D7}" type="pres">
      <dgm:prSet presAssocID="{85C97472-1592-4748-B7E5-A7ED3BDAD87F}" presName="vertTwo" presStyleCnt="0"/>
      <dgm:spPr/>
      <dgm:t>
        <a:bodyPr/>
        <a:lstStyle/>
        <a:p>
          <a:endParaRPr lang="en-US"/>
        </a:p>
      </dgm:t>
    </dgm:pt>
    <dgm:pt modelId="{033DBED6-0035-4115-B299-3C29FF3E13AA}" type="pres">
      <dgm:prSet presAssocID="{85C97472-1592-4748-B7E5-A7ED3BDAD87F}" presName="txTwo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C3CCF56-D3C4-467A-BE7B-8866C9B66E78}" type="pres">
      <dgm:prSet presAssocID="{85C97472-1592-4748-B7E5-A7ED3BDAD87F}" presName="horzTwo" presStyleCnt="0"/>
      <dgm:spPr/>
      <dgm:t>
        <a:bodyPr/>
        <a:lstStyle/>
        <a:p>
          <a:endParaRPr lang="en-US"/>
        </a:p>
      </dgm:t>
    </dgm:pt>
    <dgm:pt modelId="{3884BACF-60AE-44AC-A1EB-C62080F21CB3}" type="pres">
      <dgm:prSet presAssocID="{85D6ED40-8C86-43B5-BEE8-32D0A47988EE}" presName="sibSpaceTwo" presStyleCnt="0"/>
      <dgm:spPr/>
      <dgm:t>
        <a:bodyPr/>
        <a:lstStyle/>
        <a:p>
          <a:endParaRPr lang="en-US"/>
        </a:p>
      </dgm:t>
    </dgm:pt>
    <dgm:pt modelId="{F328B4E2-B946-47D9-9BD8-F9826DFF97DC}" type="pres">
      <dgm:prSet presAssocID="{E33EABBF-7FC1-448C-9644-FC7C2C363F8E}" presName="vertTwo" presStyleCnt="0"/>
      <dgm:spPr/>
      <dgm:t>
        <a:bodyPr/>
        <a:lstStyle/>
        <a:p>
          <a:endParaRPr lang="en-US"/>
        </a:p>
      </dgm:t>
    </dgm:pt>
    <dgm:pt modelId="{AFF0402B-0B1D-4D8A-865A-FE552E35B94F}" type="pres">
      <dgm:prSet presAssocID="{E33EABBF-7FC1-448C-9644-FC7C2C363F8E}" presName="txTwo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F866824-67D5-493A-8E8F-3580FCB33184}" type="pres">
      <dgm:prSet presAssocID="{E33EABBF-7FC1-448C-9644-FC7C2C363F8E}" presName="horzTwo" presStyleCnt="0"/>
      <dgm:spPr/>
      <dgm:t>
        <a:bodyPr/>
        <a:lstStyle/>
        <a:p>
          <a:endParaRPr lang="en-US"/>
        </a:p>
      </dgm:t>
    </dgm:pt>
    <dgm:pt modelId="{04E28C4A-B514-4964-9FBD-BFB137737561}" type="pres">
      <dgm:prSet presAssocID="{937B3B2F-CEAE-4CB2-B3DA-F6130B629EDB}" presName="sibSpaceTwo" presStyleCnt="0"/>
      <dgm:spPr/>
      <dgm:t>
        <a:bodyPr/>
        <a:lstStyle/>
        <a:p>
          <a:endParaRPr lang="en-US"/>
        </a:p>
      </dgm:t>
    </dgm:pt>
    <dgm:pt modelId="{194C2E9C-6B81-4DFE-BC0F-B2A2FBC26821}" type="pres">
      <dgm:prSet presAssocID="{5D461651-E18C-4BE9-A36C-5569D572FBFE}" presName="vertTwo" presStyleCnt="0"/>
      <dgm:spPr/>
      <dgm:t>
        <a:bodyPr/>
        <a:lstStyle/>
        <a:p>
          <a:endParaRPr lang="en-US"/>
        </a:p>
      </dgm:t>
    </dgm:pt>
    <dgm:pt modelId="{2801D8DE-67E1-4DFF-96CA-CB76368EEC43}" type="pres">
      <dgm:prSet presAssocID="{5D461651-E18C-4BE9-A36C-5569D572FBFE}" presName="txTwo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FA3492-3532-4BFC-9AA7-8E9D385D4EAD}" type="pres">
      <dgm:prSet presAssocID="{5D461651-E18C-4BE9-A36C-5569D572FBFE}" presName="horzTwo" presStyleCnt="0"/>
      <dgm:spPr/>
      <dgm:t>
        <a:bodyPr/>
        <a:lstStyle/>
        <a:p>
          <a:endParaRPr lang="en-US"/>
        </a:p>
      </dgm:t>
    </dgm:pt>
    <dgm:pt modelId="{44521C76-4982-4C10-AFBD-87DF5A820BB8}" type="pres">
      <dgm:prSet presAssocID="{617B11F4-4F8F-4F70-95F8-D2BEF29678DF}" presName="sibSpaceTwo" presStyleCnt="0"/>
      <dgm:spPr/>
      <dgm:t>
        <a:bodyPr/>
        <a:lstStyle/>
        <a:p>
          <a:endParaRPr lang="en-US"/>
        </a:p>
      </dgm:t>
    </dgm:pt>
    <dgm:pt modelId="{F3FF329B-DEE1-4290-9F59-32006D663D01}" type="pres">
      <dgm:prSet presAssocID="{95BA9338-A7AD-4D5D-8E7E-ECC42A67101A}" presName="vertTwo" presStyleCnt="0"/>
      <dgm:spPr/>
    </dgm:pt>
    <dgm:pt modelId="{820BD367-BF92-4CA2-9D6A-88B59B9E1AA4}" type="pres">
      <dgm:prSet presAssocID="{95BA9338-A7AD-4D5D-8E7E-ECC42A67101A}" presName="txTwo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D12102-B66C-4F28-98E3-9F94141B220C}" type="pres">
      <dgm:prSet presAssocID="{95BA9338-A7AD-4D5D-8E7E-ECC42A67101A}" presName="horzTwo" presStyleCnt="0"/>
      <dgm:spPr/>
    </dgm:pt>
    <dgm:pt modelId="{76DB08DF-5241-4CF7-AC4B-754A4A0285EF}" type="pres">
      <dgm:prSet presAssocID="{100CEA5E-D690-4292-A453-8A04B79DDA3E}" presName="sibSpaceTwo" presStyleCnt="0"/>
      <dgm:spPr/>
    </dgm:pt>
    <dgm:pt modelId="{5C7A92C6-474E-470B-9AB1-7B7DE4F5D011}" type="pres">
      <dgm:prSet presAssocID="{D340FB2A-8C35-44E5-A39B-6214C4950294}" presName="vertTwo" presStyleCnt="0"/>
      <dgm:spPr/>
      <dgm:t>
        <a:bodyPr/>
        <a:lstStyle/>
        <a:p>
          <a:endParaRPr lang="en-US"/>
        </a:p>
      </dgm:t>
    </dgm:pt>
    <dgm:pt modelId="{B064B8F1-F803-471F-9904-8298F3F75EC0}" type="pres">
      <dgm:prSet presAssocID="{D340FB2A-8C35-44E5-A39B-6214C4950294}" presName="txTwo" presStyleLbl="node2" presStyleIdx="4" presStyleCnt="5" custScaleX="102081" custLinFactNeighborX="1780" custLinFactNeighborY="23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121223-0988-4DF7-8E16-26134FC4DDDE}" type="pres">
      <dgm:prSet presAssocID="{D340FB2A-8C35-44E5-A39B-6214C4950294}" presName="horzTwo" presStyleCnt="0"/>
      <dgm:spPr/>
      <dgm:t>
        <a:bodyPr/>
        <a:lstStyle/>
        <a:p>
          <a:endParaRPr lang="en-US"/>
        </a:p>
      </dgm:t>
    </dgm:pt>
  </dgm:ptLst>
  <dgm:cxnLst>
    <dgm:cxn modelId="{AFFD870E-23A0-4567-8476-4E82CBAE8766}" type="presOf" srcId="{E33EABBF-7FC1-448C-9644-FC7C2C363F8E}" destId="{AFF0402B-0B1D-4D8A-865A-FE552E35B94F}" srcOrd="0" destOrd="0" presId="urn:microsoft.com/office/officeart/2005/8/layout/hierarchy4"/>
    <dgm:cxn modelId="{E09A40E9-4CE0-4425-A0A5-9D3B915489CA}" srcId="{0A89D81C-2EBB-4AE4-9B1C-0665B419BDA8}" destId="{AFC06E9A-57A2-42F1-9166-538854C07AE2}" srcOrd="0" destOrd="0" parTransId="{C28DD787-5FBE-4A25-9F7A-CE0B104D3CF3}" sibTransId="{D83425E9-66B8-44D6-8CC6-8C5AE4F61B83}"/>
    <dgm:cxn modelId="{4F041E29-A715-47B4-AB65-613CF621449E}" type="presOf" srcId="{0A89D81C-2EBB-4AE4-9B1C-0665B419BDA8}" destId="{C8FB8A46-2A89-4D98-BB02-B9B3005F9580}" srcOrd="0" destOrd="0" presId="urn:microsoft.com/office/officeart/2005/8/layout/hierarchy4"/>
    <dgm:cxn modelId="{16F12D2B-61F2-4627-BE5D-407EF2445A57}" srcId="{AFC06E9A-57A2-42F1-9166-538854C07AE2}" destId="{5D461651-E18C-4BE9-A36C-5569D572FBFE}" srcOrd="2" destOrd="0" parTransId="{087B4E3E-975D-4327-91FD-422F29EDCD48}" sibTransId="{617B11F4-4F8F-4F70-95F8-D2BEF29678DF}"/>
    <dgm:cxn modelId="{D8722AA8-8E37-4523-BD9B-2F45B425A8B6}" type="presOf" srcId="{85C97472-1592-4748-B7E5-A7ED3BDAD87F}" destId="{033DBED6-0035-4115-B299-3C29FF3E13AA}" srcOrd="0" destOrd="0" presId="urn:microsoft.com/office/officeart/2005/8/layout/hierarchy4"/>
    <dgm:cxn modelId="{7D32AB29-09E5-47DD-AB8C-66447038AE4B}" srcId="{AFC06E9A-57A2-42F1-9166-538854C07AE2}" destId="{D340FB2A-8C35-44E5-A39B-6214C4950294}" srcOrd="4" destOrd="0" parTransId="{AD7EF919-7664-472A-8716-6CD13C99A55F}" sibTransId="{952C2968-2CB0-41B0-A9B9-73DFC5521B9F}"/>
    <dgm:cxn modelId="{00A0981C-28BF-411B-B04A-E7A68EA8DAD7}" srcId="{AFC06E9A-57A2-42F1-9166-538854C07AE2}" destId="{95BA9338-A7AD-4D5D-8E7E-ECC42A67101A}" srcOrd="3" destOrd="0" parTransId="{1CB86EAF-4B8D-4C1A-9855-CBB04DE9B07D}" sibTransId="{100CEA5E-D690-4292-A453-8A04B79DDA3E}"/>
    <dgm:cxn modelId="{726C91E8-CA47-416C-A8DF-0438B894B9CD}" type="presOf" srcId="{AFC06E9A-57A2-42F1-9166-538854C07AE2}" destId="{FD275483-A79E-4F79-A11D-0AB0AE1850D0}" srcOrd="0" destOrd="0" presId="urn:microsoft.com/office/officeart/2005/8/layout/hierarchy4"/>
    <dgm:cxn modelId="{6E41D5FB-A575-485A-A926-DB42FE174B6E}" srcId="{AFC06E9A-57A2-42F1-9166-538854C07AE2}" destId="{85C97472-1592-4748-B7E5-A7ED3BDAD87F}" srcOrd="0" destOrd="0" parTransId="{28B286E4-B0FD-4DC5-B43D-8E9D326A2E7E}" sibTransId="{85D6ED40-8C86-43B5-BEE8-32D0A47988EE}"/>
    <dgm:cxn modelId="{A3952725-7DC1-4FAB-81EB-5AE732076E1C}" type="presOf" srcId="{95BA9338-A7AD-4D5D-8E7E-ECC42A67101A}" destId="{820BD367-BF92-4CA2-9D6A-88B59B9E1AA4}" srcOrd="0" destOrd="0" presId="urn:microsoft.com/office/officeart/2005/8/layout/hierarchy4"/>
    <dgm:cxn modelId="{399DF3A9-1438-45EE-B80E-5C5B51A38AA0}" type="presOf" srcId="{5D461651-E18C-4BE9-A36C-5569D572FBFE}" destId="{2801D8DE-67E1-4DFF-96CA-CB76368EEC43}" srcOrd="0" destOrd="0" presId="urn:microsoft.com/office/officeart/2005/8/layout/hierarchy4"/>
    <dgm:cxn modelId="{FA89A2B1-5B28-4145-888D-D79F9387416B}" type="presOf" srcId="{D340FB2A-8C35-44E5-A39B-6214C4950294}" destId="{B064B8F1-F803-471F-9904-8298F3F75EC0}" srcOrd="0" destOrd="0" presId="urn:microsoft.com/office/officeart/2005/8/layout/hierarchy4"/>
    <dgm:cxn modelId="{5D9C3738-A9F0-452B-B05B-21A7A7B21CAD}" srcId="{AFC06E9A-57A2-42F1-9166-538854C07AE2}" destId="{E33EABBF-7FC1-448C-9644-FC7C2C363F8E}" srcOrd="1" destOrd="0" parTransId="{76D6CEA7-6E76-4385-ABB9-0281B311A581}" sibTransId="{937B3B2F-CEAE-4CB2-B3DA-F6130B629EDB}"/>
    <dgm:cxn modelId="{CC50FCC3-4432-440F-87DB-3970DF66D3FC}" type="presParOf" srcId="{C8FB8A46-2A89-4D98-BB02-B9B3005F9580}" destId="{5C97524F-9C7C-4EC7-9904-9A880AD3D25C}" srcOrd="0" destOrd="0" presId="urn:microsoft.com/office/officeart/2005/8/layout/hierarchy4"/>
    <dgm:cxn modelId="{6A40ACE7-091E-4F2F-B3AB-D3E32798C8D0}" type="presParOf" srcId="{5C97524F-9C7C-4EC7-9904-9A880AD3D25C}" destId="{FD275483-A79E-4F79-A11D-0AB0AE1850D0}" srcOrd="0" destOrd="0" presId="urn:microsoft.com/office/officeart/2005/8/layout/hierarchy4"/>
    <dgm:cxn modelId="{E537D5C9-C102-49CA-839B-B3EB0215F17F}" type="presParOf" srcId="{5C97524F-9C7C-4EC7-9904-9A880AD3D25C}" destId="{3C63A7BC-8CF2-465D-B01C-8F866EEB4F1C}" srcOrd="1" destOrd="0" presId="urn:microsoft.com/office/officeart/2005/8/layout/hierarchy4"/>
    <dgm:cxn modelId="{D5E004A3-A404-42B9-A74B-5A14FFF81FE5}" type="presParOf" srcId="{5C97524F-9C7C-4EC7-9904-9A880AD3D25C}" destId="{47525BBB-3CDF-493B-B431-C299D00EAAF4}" srcOrd="2" destOrd="0" presId="urn:microsoft.com/office/officeart/2005/8/layout/hierarchy4"/>
    <dgm:cxn modelId="{5033B374-02C1-48EB-A1A5-02E26F624E26}" type="presParOf" srcId="{47525BBB-3CDF-493B-B431-C299D00EAAF4}" destId="{024F882F-FF58-4673-BEF2-BE7920A975D7}" srcOrd="0" destOrd="0" presId="urn:microsoft.com/office/officeart/2005/8/layout/hierarchy4"/>
    <dgm:cxn modelId="{7FFC9625-5325-45D0-B838-5FFE4B2EE56A}" type="presParOf" srcId="{024F882F-FF58-4673-BEF2-BE7920A975D7}" destId="{033DBED6-0035-4115-B299-3C29FF3E13AA}" srcOrd="0" destOrd="0" presId="urn:microsoft.com/office/officeart/2005/8/layout/hierarchy4"/>
    <dgm:cxn modelId="{4B6968AA-5ACA-4756-9FBB-C71779F8B1D6}" type="presParOf" srcId="{024F882F-FF58-4673-BEF2-BE7920A975D7}" destId="{BC3CCF56-D3C4-467A-BE7B-8866C9B66E78}" srcOrd="1" destOrd="0" presId="urn:microsoft.com/office/officeart/2005/8/layout/hierarchy4"/>
    <dgm:cxn modelId="{EE3B9997-E810-4790-9631-88C20AD338BD}" type="presParOf" srcId="{47525BBB-3CDF-493B-B431-C299D00EAAF4}" destId="{3884BACF-60AE-44AC-A1EB-C62080F21CB3}" srcOrd="1" destOrd="0" presId="urn:microsoft.com/office/officeart/2005/8/layout/hierarchy4"/>
    <dgm:cxn modelId="{24AB468D-2CF9-4D6F-A0E6-B50CBAFE8176}" type="presParOf" srcId="{47525BBB-3CDF-493B-B431-C299D00EAAF4}" destId="{F328B4E2-B946-47D9-9BD8-F9826DFF97DC}" srcOrd="2" destOrd="0" presId="urn:microsoft.com/office/officeart/2005/8/layout/hierarchy4"/>
    <dgm:cxn modelId="{9315EDF3-BAEC-49DA-910D-56B09D21D2EF}" type="presParOf" srcId="{F328B4E2-B946-47D9-9BD8-F9826DFF97DC}" destId="{AFF0402B-0B1D-4D8A-865A-FE552E35B94F}" srcOrd="0" destOrd="0" presId="urn:microsoft.com/office/officeart/2005/8/layout/hierarchy4"/>
    <dgm:cxn modelId="{0137DA17-E108-41CE-A1B4-6E7867A5F630}" type="presParOf" srcId="{F328B4E2-B946-47D9-9BD8-F9826DFF97DC}" destId="{8F866824-67D5-493A-8E8F-3580FCB33184}" srcOrd="1" destOrd="0" presId="urn:microsoft.com/office/officeart/2005/8/layout/hierarchy4"/>
    <dgm:cxn modelId="{2991CB52-9AB7-4349-A53C-F424C5473636}" type="presParOf" srcId="{47525BBB-3CDF-493B-B431-C299D00EAAF4}" destId="{04E28C4A-B514-4964-9FBD-BFB137737561}" srcOrd="3" destOrd="0" presId="urn:microsoft.com/office/officeart/2005/8/layout/hierarchy4"/>
    <dgm:cxn modelId="{7D7DD369-DC25-4CCA-839F-AF19C55978E3}" type="presParOf" srcId="{47525BBB-3CDF-493B-B431-C299D00EAAF4}" destId="{194C2E9C-6B81-4DFE-BC0F-B2A2FBC26821}" srcOrd="4" destOrd="0" presId="urn:microsoft.com/office/officeart/2005/8/layout/hierarchy4"/>
    <dgm:cxn modelId="{EA887632-CE62-484C-973E-C841C957955B}" type="presParOf" srcId="{194C2E9C-6B81-4DFE-BC0F-B2A2FBC26821}" destId="{2801D8DE-67E1-4DFF-96CA-CB76368EEC43}" srcOrd="0" destOrd="0" presId="urn:microsoft.com/office/officeart/2005/8/layout/hierarchy4"/>
    <dgm:cxn modelId="{EA20CF16-DE45-4D74-B60F-9F8EBA613DE9}" type="presParOf" srcId="{194C2E9C-6B81-4DFE-BC0F-B2A2FBC26821}" destId="{BFFA3492-3532-4BFC-9AA7-8E9D385D4EAD}" srcOrd="1" destOrd="0" presId="urn:microsoft.com/office/officeart/2005/8/layout/hierarchy4"/>
    <dgm:cxn modelId="{0B216E5B-95B8-473A-B497-045482ADA4DD}" type="presParOf" srcId="{47525BBB-3CDF-493B-B431-C299D00EAAF4}" destId="{44521C76-4982-4C10-AFBD-87DF5A820BB8}" srcOrd="5" destOrd="0" presId="urn:microsoft.com/office/officeart/2005/8/layout/hierarchy4"/>
    <dgm:cxn modelId="{C8DDCD56-04AF-4611-8EA4-F2FA76ADF788}" type="presParOf" srcId="{47525BBB-3CDF-493B-B431-C299D00EAAF4}" destId="{F3FF329B-DEE1-4290-9F59-32006D663D01}" srcOrd="6" destOrd="0" presId="urn:microsoft.com/office/officeart/2005/8/layout/hierarchy4"/>
    <dgm:cxn modelId="{8936023B-4637-45EB-892F-31E39A739EDB}" type="presParOf" srcId="{F3FF329B-DEE1-4290-9F59-32006D663D01}" destId="{820BD367-BF92-4CA2-9D6A-88B59B9E1AA4}" srcOrd="0" destOrd="0" presId="urn:microsoft.com/office/officeart/2005/8/layout/hierarchy4"/>
    <dgm:cxn modelId="{8CAA8E95-9FF4-45E1-A86E-C1F4712FC320}" type="presParOf" srcId="{F3FF329B-DEE1-4290-9F59-32006D663D01}" destId="{55D12102-B66C-4F28-98E3-9F94141B220C}" srcOrd="1" destOrd="0" presId="urn:microsoft.com/office/officeart/2005/8/layout/hierarchy4"/>
    <dgm:cxn modelId="{08DFE9DC-BE09-47A8-B21E-7AB2814D7299}" type="presParOf" srcId="{47525BBB-3CDF-493B-B431-C299D00EAAF4}" destId="{76DB08DF-5241-4CF7-AC4B-754A4A0285EF}" srcOrd="7" destOrd="0" presId="urn:microsoft.com/office/officeart/2005/8/layout/hierarchy4"/>
    <dgm:cxn modelId="{40037AF6-BBBC-46E7-B2B2-53E1D405A701}" type="presParOf" srcId="{47525BBB-3CDF-493B-B431-C299D00EAAF4}" destId="{5C7A92C6-474E-470B-9AB1-7B7DE4F5D011}" srcOrd="8" destOrd="0" presId="urn:microsoft.com/office/officeart/2005/8/layout/hierarchy4"/>
    <dgm:cxn modelId="{7C46D205-3889-4D89-AD14-4C438284EE44}" type="presParOf" srcId="{5C7A92C6-474E-470B-9AB1-7B7DE4F5D011}" destId="{B064B8F1-F803-471F-9904-8298F3F75EC0}" srcOrd="0" destOrd="0" presId="urn:microsoft.com/office/officeart/2005/8/layout/hierarchy4"/>
    <dgm:cxn modelId="{E33AAD44-33E5-4CBB-8F45-509E36054F4F}" type="presParOf" srcId="{5C7A92C6-474E-470B-9AB1-7B7DE4F5D011}" destId="{CE121223-0988-4DF7-8E16-26134FC4DDD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275483-A79E-4F79-A11D-0AB0AE1850D0}">
      <dsp:nvSpPr>
        <dsp:cNvPr id="0" name=""/>
        <dsp:cNvSpPr/>
      </dsp:nvSpPr>
      <dsp:spPr>
        <a:xfrm>
          <a:off x="2514817" y="1800"/>
          <a:ext cx="2285565" cy="2338387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Nature of Use</a:t>
          </a:r>
          <a:b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/>
          </a:r>
          <a:b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en-US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5 acres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/>
          </a:r>
          <a:br>
            <a:rPr lang="en-US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en-US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 families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/>
          </a:r>
          <a:br>
            <a:rPr lang="en-US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en-US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20 ELUs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/>
          </a:r>
          <a:br>
            <a:rPr lang="en-US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</a:br>
          <a:r>
            <a:rPr lang="en-US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Reservoir or Pond</a:t>
          </a:r>
          <a:endParaRPr lang="en-US" sz="1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581759" y="68742"/>
        <a:ext cx="2151681" cy="2204503"/>
      </dsp:txXfrm>
    </dsp:sp>
    <dsp:sp modelId="{033DBED6-0035-4115-B299-3C29FF3E13AA}">
      <dsp:nvSpPr>
        <dsp:cNvPr id="0" name=""/>
        <dsp:cNvSpPr/>
      </dsp:nvSpPr>
      <dsp:spPr>
        <a:xfrm>
          <a:off x="3033" y="2536612"/>
          <a:ext cx="1364456" cy="2338387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Quantity of 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Water</a:t>
          </a:r>
        </a:p>
      </dsp:txBody>
      <dsp:txXfrm>
        <a:off x="42997" y="2576576"/>
        <a:ext cx="1284528" cy="2258459"/>
      </dsp:txXfrm>
    </dsp:sp>
    <dsp:sp modelId="{AFF0402B-0B1D-4D8A-865A-FE552E35B94F}">
      <dsp:nvSpPr>
        <dsp:cNvPr id="0" name=""/>
        <dsp:cNvSpPr/>
      </dsp:nvSpPr>
      <dsp:spPr>
        <a:xfrm>
          <a:off x="1482104" y="2536612"/>
          <a:ext cx="1364456" cy="2338387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Point of Diversion</a:t>
          </a:r>
          <a:endParaRPr lang="en-U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522068" y="2576576"/>
        <a:ext cx="1284528" cy="2258459"/>
      </dsp:txXfrm>
    </dsp:sp>
    <dsp:sp modelId="{2801D8DE-67E1-4DFF-96CA-CB76368EEC43}">
      <dsp:nvSpPr>
        <dsp:cNvPr id="0" name=""/>
        <dsp:cNvSpPr/>
      </dsp:nvSpPr>
      <dsp:spPr>
        <a:xfrm>
          <a:off x="2961174" y="2536612"/>
          <a:ext cx="1364456" cy="2338387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Place of Use</a:t>
          </a:r>
          <a:endParaRPr lang="en-U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001138" y="2576576"/>
        <a:ext cx="1284528" cy="2258459"/>
      </dsp:txXfrm>
    </dsp:sp>
    <dsp:sp modelId="{820BD367-BF92-4CA2-9D6A-88B59B9E1AA4}">
      <dsp:nvSpPr>
        <dsp:cNvPr id="0" name=""/>
        <dsp:cNvSpPr/>
      </dsp:nvSpPr>
      <dsp:spPr>
        <a:xfrm>
          <a:off x="4440245" y="2536612"/>
          <a:ext cx="1364456" cy="2338387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Storage</a:t>
          </a:r>
          <a:endParaRPr lang="en-US" sz="1600" b="1" kern="1200" dirty="0"/>
        </a:p>
      </dsp:txBody>
      <dsp:txXfrm>
        <a:off x="4480209" y="2576576"/>
        <a:ext cx="1284528" cy="2258459"/>
      </dsp:txXfrm>
    </dsp:sp>
    <dsp:sp modelId="{B064B8F1-F803-471F-9904-8298F3F75EC0}">
      <dsp:nvSpPr>
        <dsp:cNvPr id="0" name=""/>
        <dsp:cNvSpPr/>
      </dsp:nvSpPr>
      <dsp:spPr>
        <a:xfrm>
          <a:off x="5922349" y="2538412"/>
          <a:ext cx="1392850" cy="2338387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Period of use</a:t>
          </a:r>
          <a:endParaRPr lang="en-US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963144" y="2579207"/>
        <a:ext cx="1311260" cy="22567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10CBA5-9105-4D6F-901A-D6ACF44A853F}" type="datetimeFigureOut">
              <a:rPr lang="en-US" smtClean="0"/>
              <a:t>12/3/2013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4D18AC-5240-498F-B85C-D66DE32EAD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7471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25CAA1A-17CD-4DE4-BF86-8672770A1729}" type="datetimeFigureOut">
              <a:rPr lang="en-US" smtClean="0"/>
              <a:t>12/3/2013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3F6C35D-3F1A-4B38-BDC3-C3ED31CE0C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728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6C35D-3F1A-4B38-BDC3-C3ED31CE0C9D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78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6C35D-3F1A-4B38-BDC3-C3ED31CE0C9D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78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6C35D-3F1A-4B38-BDC3-C3ED31CE0C9D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78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6C35D-3F1A-4B38-BDC3-C3ED31CE0C9D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782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6C35D-3F1A-4B38-BDC3-C3ED31CE0C9D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78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F6C35D-3F1A-4B38-BDC3-C3ED31CE0C9D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683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B67C2-553F-4B14-A7AE-545C7C91D2CE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Proof of Beneficial Use of Water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5190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870E5-1344-48A7-BF5E-1227FB558965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Proof of Beneficial Use of Water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747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8D33C-5F14-4CF5-AFAF-7958F8F66D18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Proof of Beneficial Use of Water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2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854A4-358F-4C04-945D-3A1F0C1E0186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Proof of Beneficial Use of Water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613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B252E-487D-4430-99D3-B755265D03DF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Proof of Beneficial Use of Water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996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A30E3-25B5-4476-94EA-136F5B1AE456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Proof of Beneficial Use of Water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099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C067A-429B-46C7-B469-D0143A853E45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Proof of Beneficial Use of Water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575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9C92D-B187-4CC9-AC1F-E70BD95C442D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Proof of Beneficial Use of Water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769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F0DF-5DB3-4F85-B863-E45597CE7CDB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Proof of Beneficial Use of Water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878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yLayout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BBBE-CC82-4DD5-A6FB-5BB2A725DE7C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Proof of Beneficial Use of Water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397764" y="304800"/>
            <a:ext cx="6917436" cy="121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>
          <a:xfrm>
            <a:off x="397764" y="1828800"/>
            <a:ext cx="6917436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5"/>
          </p:nvPr>
        </p:nvSpPr>
        <p:spPr>
          <a:xfrm>
            <a:off x="7620000" y="640080"/>
            <a:ext cx="1216152" cy="5577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683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yLayou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fld id="{7970A96A-63FC-4C7A-B800-4CDE2D82881F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Proof of Beneficial Use of Water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fld id="{49321E85-C7F9-493D-8309-B66911D6D18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397764" y="304800"/>
            <a:ext cx="8348472" cy="12192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>
          <a:xfrm>
            <a:off x="397764" y="1828800"/>
            <a:ext cx="8348472" cy="4419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079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C4921-023C-4BBF-A7AA-CB3FB347202B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Proof of Beneficial Use of Water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6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 noChangeArrowheads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838200"/>
            <a:ext cx="6420827" cy="601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/>
                </a:solidFill>
              </a:defRPr>
            </a:lvl1pPr>
          </a:lstStyle>
          <a:p>
            <a:fld id="{3AACD64A-A483-496E-909D-37AC79B848C1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Proof of Beneficial Use of Water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/>
                </a:solidFill>
              </a:defRPr>
            </a:lvl1pPr>
          </a:lstStyle>
          <a:p>
            <a:fld id="{49321E85-C7F9-493D-8309-B66911D6D1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189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b="1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b="1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b="1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://www.rules.utah.gov/publicat/code/r655/r655-005.htm" TargetMode="Externa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aterrights.utah.gov/wrinfo/policy/wateruse.as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aterrights.utah.gov/wrinfo/policy/wateruse.asp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://www.waterrights.utah.gov/cgi-bin/wuseview.exe?Startup" TargetMode="Externa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://www.waterrights.utah.gov/wrinfo/forms/default.asp" TargetMode="Externa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alo\AppData\Local\Microsoft\Windows\Temporary Internet Files\Content.IE5\8Y72KS1Y\MP900406530[2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20" y="304800"/>
            <a:ext cx="8347161" cy="556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3807" y="1295400"/>
            <a:ext cx="8576387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Division of Water Rights</a:t>
            </a:r>
            <a:endParaRPr lang="en-US" sz="2400" b="1" dirty="0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64528" y="6019800"/>
            <a:ext cx="54149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tx2"/>
                </a:solidFill>
              </a:rPr>
              <a:t>Water</a:t>
            </a:r>
            <a:r>
              <a:rPr lang="en-US" sz="3600" b="1" dirty="0" smtClean="0">
                <a:solidFill>
                  <a:schemeClr val="tx2"/>
                </a:solidFill>
              </a:rPr>
              <a:t>Rights.</a:t>
            </a:r>
            <a:r>
              <a:rPr lang="en-US" sz="3600" dirty="0" smtClean="0">
                <a:solidFill>
                  <a:schemeClr val="tx2"/>
                </a:solidFill>
              </a:rPr>
              <a:t>utah</a:t>
            </a:r>
            <a:r>
              <a:rPr lang="en-US" sz="3600" b="1" dirty="0" smtClean="0">
                <a:solidFill>
                  <a:schemeClr val="tx2"/>
                </a:solidFill>
              </a:rPr>
              <a:t>.</a:t>
            </a:r>
            <a:r>
              <a:rPr lang="en-US" sz="3600" dirty="0" smtClean="0">
                <a:solidFill>
                  <a:schemeClr val="tx2"/>
                </a:solidFill>
              </a:rPr>
              <a:t>gov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88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397764" y="1828800"/>
            <a:ext cx="8348472" cy="4419600"/>
          </a:xfrm>
        </p:spPr>
        <p:txBody>
          <a:bodyPr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dirty="0" smtClean="0"/>
              <a:t>“Small Amount of Water” application limitations: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¼ acre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1 family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10 </a:t>
            </a:r>
            <a:r>
              <a:rPr lang="en-US" dirty="0" smtClean="0"/>
              <a:t>ELUs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62000" y="5721926"/>
            <a:ext cx="31229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tx2"/>
                </a:solidFill>
              </a:rPr>
              <a:t>ELUs = Equivalent Livestock Units</a:t>
            </a:r>
            <a:endParaRPr lang="en-US" sz="1200" b="1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4809-101A-4372-830E-2B3796A05340}" type="datetime4">
              <a:rPr lang="en-US" smtClean="0"/>
              <a:t>December 3, 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191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397764" y="1828800"/>
            <a:ext cx="8348472" cy="4419600"/>
          </a:xfrm>
        </p:spPr>
        <p:txBody>
          <a:bodyPr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Proof of beneficial use of water (proof form)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Requires a professional to prepare it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Applies to all applications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1081-3788-4B8F-9B85-BBB7F0F4F380}" type="datetime4">
              <a:rPr lang="en-US" smtClean="0"/>
              <a:t>December 3, 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454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hlinkClick r:id="rId2"/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BF35-570A-4A4C-9C46-C746F92FDDB9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12" name="Rounded Rectangle 8"/>
          <p:cNvSpPr/>
          <p:nvPr/>
        </p:nvSpPr>
        <p:spPr>
          <a:xfrm>
            <a:off x="3108960" y="1676400"/>
            <a:ext cx="2926080" cy="192024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R655-5-4.2.3</a:t>
            </a:r>
          </a:p>
          <a:p>
            <a:pPr algn="ctr"/>
            <a:r>
              <a:rPr lang="en-US" sz="1200" b="1" dirty="0" smtClean="0"/>
              <a:t>[…] the map must indicate the </a:t>
            </a:r>
            <a:r>
              <a:rPr lang="en-US" sz="1200" b="1" dirty="0" smtClean="0">
                <a:solidFill>
                  <a:srgbClr val="FFFF00"/>
                </a:solidFill>
              </a:rPr>
              <a:t>basis of bearing</a:t>
            </a:r>
            <a:r>
              <a:rPr lang="en-US" sz="1200" b="1" dirty="0" smtClean="0"/>
              <a:t> […].</a:t>
            </a:r>
            <a:endParaRPr lang="en-US" sz="1200" b="1" dirty="0"/>
          </a:p>
        </p:txBody>
      </p:sp>
      <p:sp>
        <p:nvSpPr>
          <p:cNvPr id="11" name="Rounded Rectangle 7"/>
          <p:cNvSpPr/>
          <p:nvPr/>
        </p:nvSpPr>
        <p:spPr>
          <a:xfrm>
            <a:off x="3108960" y="1676400"/>
            <a:ext cx="2926080" cy="192024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R655-5-2.7.1</a:t>
            </a:r>
          </a:p>
          <a:p>
            <a:pPr algn="ctr"/>
            <a:r>
              <a:rPr lang="en-US" sz="1200" b="1" dirty="0" smtClean="0"/>
              <a:t>[…] place </a:t>
            </a:r>
            <a:r>
              <a:rPr lang="en-US" sz="1200" b="1" dirty="0"/>
              <a:t>of beneficial use is the specific location (</a:t>
            </a:r>
            <a:r>
              <a:rPr lang="en-US" sz="1200" b="1" dirty="0">
                <a:solidFill>
                  <a:srgbClr val="FFFF00"/>
                </a:solidFill>
              </a:rPr>
              <a:t>identified by a legal description by metes and bounds</a:t>
            </a:r>
            <a:r>
              <a:rPr lang="en-US" sz="1200" b="1" dirty="0"/>
              <a:t>) </a:t>
            </a:r>
            <a:r>
              <a:rPr lang="en-US" sz="1200" b="1" dirty="0" smtClean="0"/>
              <a:t>of […] the area where </a:t>
            </a:r>
            <a:r>
              <a:rPr lang="en-US" sz="1200" b="1" dirty="0"/>
              <a:t>water is placed to a recognized type of beneficial </a:t>
            </a:r>
            <a:r>
              <a:rPr lang="en-US" sz="1200" b="1" dirty="0" smtClean="0"/>
              <a:t>use. […].</a:t>
            </a:r>
          </a:p>
        </p:txBody>
      </p:sp>
      <p:sp>
        <p:nvSpPr>
          <p:cNvPr id="10" name="Rounded Rectangle 6"/>
          <p:cNvSpPr/>
          <p:nvPr/>
        </p:nvSpPr>
        <p:spPr>
          <a:xfrm>
            <a:off x="3108960" y="1676400"/>
            <a:ext cx="2926080" cy="192024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R655-5-2.2</a:t>
            </a:r>
          </a:p>
          <a:p>
            <a:pPr algn="ctr"/>
            <a:r>
              <a:rPr lang="en-US" sz="1200" b="1" dirty="0" smtClean="0"/>
              <a:t>[…] based </a:t>
            </a:r>
            <a:r>
              <a:rPr lang="en-US" sz="1200" b="1" dirty="0"/>
              <a:t>on measured ties (metes and bounds) to a regularly </a:t>
            </a:r>
            <a:r>
              <a:rPr lang="en-US" sz="1200" b="1" dirty="0">
                <a:solidFill>
                  <a:srgbClr val="FFFF00"/>
                </a:solidFill>
              </a:rPr>
              <a:t>established and </a:t>
            </a:r>
            <a:r>
              <a:rPr lang="en-US" sz="1200" b="1" dirty="0" err="1">
                <a:solidFill>
                  <a:srgbClr val="FFFF00"/>
                </a:solidFill>
              </a:rPr>
              <a:t>monumented</a:t>
            </a:r>
            <a:r>
              <a:rPr lang="en-US" sz="1200" b="1" dirty="0">
                <a:solidFill>
                  <a:srgbClr val="FFFF00"/>
                </a:solidFill>
              </a:rPr>
              <a:t> section corner </a:t>
            </a:r>
            <a:r>
              <a:rPr lang="en-US" sz="1200" b="1" dirty="0"/>
              <a:t>or quarter </a:t>
            </a:r>
            <a:r>
              <a:rPr lang="en-US" sz="1200" b="1" dirty="0" smtClean="0"/>
              <a:t>corner. […].</a:t>
            </a:r>
            <a:endParaRPr lang="en-US" sz="12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3108960" y="1676400"/>
            <a:ext cx="2926080" cy="192024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Rule R655-5</a:t>
            </a:r>
          </a:p>
          <a:p>
            <a:pPr algn="ctr"/>
            <a:r>
              <a:rPr lang="en-US" dirty="0" smtClean="0"/>
              <a:t>Maps Submitted to the Division of Water Rights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196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7.40741E-7 L -0.325 0.22662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50" y="11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7.40741E-7 L 0.325 0.22662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50" y="11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7.40741E-7 L 0 0.45995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9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1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460" y="685800"/>
            <a:ext cx="1213104" cy="5486400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13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CFB67-D9B3-41B1-AE0B-7666A2C80995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dirty="0" smtClean="0"/>
              <a:t>Water Right Example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40967529"/>
              </p:ext>
            </p:extLst>
          </p:nvPr>
        </p:nvGraphicFramePr>
        <p:xfrm>
          <a:off x="228600" y="1524000"/>
          <a:ext cx="73152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4410392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275483-A79E-4F79-A11D-0AB0AE1850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FD275483-A79E-4F79-A11D-0AB0AE1850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FD275483-A79E-4F79-A11D-0AB0AE1850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FD275483-A79E-4F79-A11D-0AB0AE1850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33DBED6-0035-4115-B299-3C29FF3E13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graphicEl>
                                              <a:dgm id="{033DBED6-0035-4115-B299-3C29FF3E13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033DBED6-0035-4115-B299-3C29FF3E13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graphicEl>
                                              <a:dgm id="{033DBED6-0035-4115-B299-3C29FF3E13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FF0402B-0B1D-4D8A-865A-FE552E35B9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graphicEl>
                                              <a:dgm id="{AFF0402B-0B1D-4D8A-865A-FE552E35B9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graphicEl>
                                              <a:dgm id="{AFF0402B-0B1D-4D8A-865A-FE552E35B9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graphicEl>
                                              <a:dgm id="{AFF0402B-0B1D-4D8A-865A-FE552E35B9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801D8DE-67E1-4DFF-96CA-CB76368EEC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graphicEl>
                                              <a:dgm id="{2801D8DE-67E1-4DFF-96CA-CB76368EEC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graphicEl>
                                              <a:dgm id="{2801D8DE-67E1-4DFF-96CA-CB76368EEC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graphicEl>
                                              <a:dgm id="{2801D8DE-67E1-4DFF-96CA-CB76368EEC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20BD367-BF92-4CA2-9D6A-88B59B9E1A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graphicEl>
                                              <a:dgm id="{820BD367-BF92-4CA2-9D6A-88B59B9E1A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graphicEl>
                                              <a:dgm id="{820BD367-BF92-4CA2-9D6A-88B59B9E1A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graphicEl>
                                              <a:dgm id="{820BD367-BF92-4CA2-9D6A-88B59B9E1A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064B8F1-F803-471F-9904-8298F3F75E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graphicEl>
                                              <a:dgm id="{B064B8F1-F803-471F-9904-8298F3F75E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graphicEl>
                                              <a:dgm id="{B064B8F1-F803-471F-9904-8298F3F75E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graphicEl>
                                              <a:dgm id="{B064B8F1-F803-471F-9904-8298F3F75E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lvlAtOnc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hlinkClick r:id="rId3"/>
          </p:cNvPr>
          <p:cNvPicPr>
            <a:picLocks noGrp="1" noChangeAspect="1"/>
          </p:cNvPicPr>
          <p:nvPr>
            <p:ph sz="quarter" idx="1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460" y="685800"/>
            <a:ext cx="1213104" cy="5486400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14</a:t>
            </a:fld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1060-8E50-444B-A8EB-1D48573855D4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12" name="Rounded Rectangle 9"/>
          <p:cNvSpPr/>
          <p:nvPr/>
        </p:nvSpPr>
        <p:spPr>
          <a:xfrm>
            <a:off x="147782" y="1913309"/>
            <a:ext cx="3566160" cy="292608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Quantity of Water</a:t>
            </a:r>
          </a:p>
          <a:p>
            <a:pPr algn="ctr"/>
            <a:endParaRPr lang="en-US" dirty="0" smtClean="0"/>
          </a:p>
          <a:p>
            <a:pPr algn="r"/>
            <a:r>
              <a:rPr lang="en-US" sz="1400" b="1" dirty="0" smtClean="0"/>
              <a:t>20.00 acre-feet</a:t>
            </a:r>
          </a:p>
          <a:p>
            <a:pPr algn="r"/>
            <a:endParaRPr lang="en-US" sz="1400" b="1" dirty="0" smtClean="0"/>
          </a:p>
          <a:p>
            <a:pPr algn="r"/>
            <a:r>
              <a:rPr lang="en-US" sz="1400" b="1" dirty="0" smtClean="0"/>
              <a:t>0.90 acre-foot</a:t>
            </a:r>
          </a:p>
          <a:p>
            <a:pPr algn="r"/>
            <a:endParaRPr lang="en-US" sz="1400" b="1" dirty="0" smtClean="0"/>
          </a:p>
          <a:p>
            <a:pPr algn="r"/>
            <a:r>
              <a:rPr lang="en-US" sz="1400" b="1" dirty="0" smtClean="0"/>
              <a:t>0.56 acre-foot</a:t>
            </a:r>
          </a:p>
          <a:p>
            <a:pPr algn="r"/>
            <a:endParaRPr lang="en-US" sz="1400" b="1" dirty="0" smtClean="0"/>
          </a:p>
          <a:p>
            <a:pPr algn="r"/>
            <a:r>
              <a:rPr lang="en-US" sz="1400" b="1" dirty="0" smtClean="0"/>
              <a:t>7.72 acre-feet</a:t>
            </a:r>
            <a:endParaRPr lang="en-US" sz="1400" b="1" dirty="0"/>
          </a:p>
        </p:txBody>
      </p:sp>
      <p:sp>
        <p:nvSpPr>
          <p:cNvPr id="10" name="Rounded Rectangle 8"/>
          <p:cNvSpPr/>
          <p:nvPr/>
        </p:nvSpPr>
        <p:spPr>
          <a:xfrm>
            <a:off x="157018" y="1902690"/>
            <a:ext cx="3566160" cy="292608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Quantity of Water</a:t>
            </a:r>
          </a:p>
          <a:p>
            <a:pPr algn="ctr"/>
            <a:endParaRPr lang="en-US" dirty="0" smtClean="0"/>
          </a:p>
          <a:p>
            <a:r>
              <a:rPr lang="en-US" sz="1400" b="1" dirty="0" smtClean="0"/>
              <a:t>Acreage X irrigation duty</a:t>
            </a:r>
          </a:p>
          <a:p>
            <a:endParaRPr lang="en-US" sz="1400" b="1" dirty="0" smtClean="0"/>
          </a:p>
          <a:p>
            <a:r>
              <a:rPr lang="en-US" sz="1400" b="1" dirty="0" smtClean="0"/>
              <a:t># of families X diversion value</a:t>
            </a:r>
          </a:p>
          <a:p>
            <a:endParaRPr lang="en-US" sz="1400" b="1" dirty="0" smtClean="0"/>
          </a:p>
          <a:p>
            <a:r>
              <a:rPr lang="en-US" sz="1400" b="1" dirty="0" smtClean="0"/>
              <a:t># of ELUs X diversion value</a:t>
            </a:r>
          </a:p>
          <a:p>
            <a:endParaRPr lang="en-US" sz="1400" b="1" dirty="0" smtClean="0"/>
          </a:p>
          <a:p>
            <a:r>
              <a:rPr lang="en-US" sz="1400" b="1" dirty="0"/>
              <a:t>I</a:t>
            </a:r>
            <a:r>
              <a:rPr lang="en-US" sz="1400" b="1" dirty="0" smtClean="0"/>
              <a:t>nundated area X E-Lake value</a:t>
            </a:r>
            <a:endParaRPr lang="en-US" sz="14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152400" y="1905000"/>
            <a:ext cx="3566160" cy="292608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Nature of Use</a:t>
            </a:r>
          </a:p>
          <a:p>
            <a:pPr algn="ctr"/>
            <a:endParaRPr lang="en-US" dirty="0" smtClean="0"/>
          </a:p>
          <a:p>
            <a:r>
              <a:rPr lang="en-US" sz="1400" b="1" dirty="0" smtClean="0"/>
              <a:t>5 acres</a:t>
            </a:r>
          </a:p>
          <a:p>
            <a:endParaRPr lang="en-US" sz="1400" b="1" dirty="0" smtClean="0"/>
          </a:p>
          <a:p>
            <a:r>
              <a:rPr lang="en-US" sz="1400" b="1" dirty="0" smtClean="0"/>
              <a:t>2 families</a:t>
            </a:r>
          </a:p>
          <a:p>
            <a:endParaRPr lang="en-US" sz="1400" b="1" dirty="0" smtClean="0"/>
          </a:p>
          <a:p>
            <a:r>
              <a:rPr lang="en-US" sz="1400" b="1" dirty="0"/>
              <a:t>2</a:t>
            </a:r>
            <a:r>
              <a:rPr lang="en-US" sz="1400" b="1" dirty="0" smtClean="0"/>
              <a:t>0 ELUs</a:t>
            </a:r>
          </a:p>
          <a:p>
            <a:endParaRPr lang="en-US" sz="1400" b="1" dirty="0" smtClean="0"/>
          </a:p>
          <a:p>
            <a:r>
              <a:rPr lang="en-US" sz="1400" b="1" dirty="0" smtClean="0"/>
              <a:t>Reservoir or Pond</a:t>
            </a:r>
            <a:br>
              <a:rPr lang="en-US" sz="1400" b="1" dirty="0" smtClean="0"/>
            </a:br>
            <a:r>
              <a:rPr lang="en-US" sz="1400" b="1" dirty="0" smtClean="0"/>
              <a:t>(inundated area 4 acres)</a:t>
            </a:r>
            <a:endParaRPr lang="en-US" sz="14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4800600" y="6333698"/>
            <a:ext cx="1981200" cy="190500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</a:rPr>
              <a:t>29.18 acre-feet</a:t>
            </a: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452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85057E-7 L 0.41285 -0.21281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42" y="-1064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85057E-7 L 0.41285 -0.21281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42" y="-106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85057E-7 L 0.41285 -0.21281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42" y="-106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85057E-7 L 0.41285 -0.21281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42" y="-106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85057E-7 L 0.41285 -0.21281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42" y="-106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85057E-7 L 0.41285 -0.21281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42" y="-106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88989E-6 L 0.41389 0.25214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94" y="12607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88989E-6 L 0.41389 0.25214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94" y="126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88989E-6 L 0.41389 0.25214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94" y="126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88989E-6 L 0.41389 0.25214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94" y="126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88989E-6 L 0.41389 0.25214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94" y="126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88989E-6 L 0.41389 0.25214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94" y="126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 animBg="1"/>
      <p:bldP spid="10" grpId="0" uiExpand="1" build="p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460" y="685800"/>
            <a:ext cx="1213104" cy="5486400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15</a:t>
            </a:fld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6C37-3D60-46F4-9A8E-870196728B78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7" name="Rounded Rectangle 7"/>
          <p:cNvSpPr/>
          <p:nvPr/>
        </p:nvSpPr>
        <p:spPr>
          <a:xfrm>
            <a:off x="152400" y="1905000"/>
            <a:ext cx="3566160" cy="292608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Period of Use</a:t>
            </a:r>
          </a:p>
          <a:p>
            <a:pPr algn="ctr"/>
            <a:endParaRPr lang="en-US" dirty="0" smtClean="0"/>
          </a:p>
          <a:p>
            <a:pPr algn="ctr"/>
            <a:r>
              <a:rPr lang="en-US" sz="1400" b="1" dirty="0" smtClean="0"/>
              <a:t>November 1 to March 15</a:t>
            </a:r>
          </a:p>
          <a:p>
            <a:pPr algn="ctr"/>
            <a:endParaRPr lang="en-US" sz="1400" b="1" dirty="0" smtClean="0"/>
          </a:p>
          <a:p>
            <a:pPr algn="ctr"/>
            <a:r>
              <a:rPr lang="en-US" sz="1400" b="1" dirty="0" smtClean="0"/>
              <a:t>135 days</a:t>
            </a:r>
          </a:p>
          <a:p>
            <a:pPr algn="ctr"/>
            <a:endParaRPr lang="en-US" sz="1400" b="1" dirty="0" smtClean="0"/>
          </a:p>
          <a:p>
            <a:pPr algn="ctr"/>
            <a:r>
              <a:rPr lang="en-US" sz="1400" b="1" dirty="0" smtClean="0"/>
              <a:t>20 ELUs x 0.028 ac-</a:t>
            </a:r>
            <a:r>
              <a:rPr lang="en-US" sz="1400" b="1" dirty="0" err="1" smtClean="0"/>
              <a:t>ft</a:t>
            </a:r>
            <a:r>
              <a:rPr lang="en-US" sz="1400" b="1" dirty="0" smtClean="0"/>
              <a:t>/ELUs-</a:t>
            </a:r>
            <a:r>
              <a:rPr lang="en-US" sz="1400" b="1" dirty="0" err="1" smtClean="0"/>
              <a:t>yr</a:t>
            </a:r>
            <a:endParaRPr lang="en-US" sz="1400" b="1" dirty="0" smtClean="0"/>
          </a:p>
          <a:p>
            <a:pPr algn="ctr"/>
            <a:endParaRPr lang="en-US" sz="1400" b="1" dirty="0" smtClean="0"/>
          </a:p>
          <a:p>
            <a:pPr algn="ctr"/>
            <a:r>
              <a:rPr lang="en-US" sz="1400" b="1" dirty="0" smtClean="0"/>
              <a:t>0.56 ac-</a:t>
            </a:r>
            <a:r>
              <a:rPr lang="en-US" sz="1400" b="1" dirty="0" err="1" smtClean="0"/>
              <a:t>ft</a:t>
            </a:r>
            <a:r>
              <a:rPr lang="en-US" sz="1400" b="1" dirty="0" smtClean="0"/>
              <a:t>/</a:t>
            </a:r>
            <a:r>
              <a:rPr lang="en-US" sz="1400" b="1" dirty="0" err="1" smtClean="0"/>
              <a:t>yr</a:t>
            </a:r>
            <a:r>
              <a:rPr lang="en-US" sz="1400" b="1" dirty="0" smtClean="0"/>
              <a:t> x 135/365</a:t>
            </a:r>
          </a:p>
          <a:p>
            <a:pPr algn="ctr"/>
            <a:endParaRPr lang="en-US" sz="1400" b="1" dirty="0"/>
          </a:p>
          <a:p>
            <a:pPr algn="ctr"/>
            <a:r>
              <a:rPr lang="en-US" sz="1400" b="1" dirty="0" smtClean="0"/>
              <a:t>0.21 ac-</a:t>
            </a:r>
            <a:r>
              <a:rPr lang="en-US" sz="1400" b="1" dirty="0" err="1" smtClean="0"/>
              <a:t>ft</a:t>
            </a:r>
            <a:r>
              <a:rPr lang="en-US" sz="1400" b="1" dirty="0" smtClean="0"/>
              <a:t>/</a:t>
            </a:r>
            <a:r>
              <a:rPr lang="en-US" sz="1400" b="1" dirty="0" err="1" smtClean="0"/>
              <a:t>yr</a:t>
            </a:r>
            <a:endParaRPr lang="en-US" sz="1400" b="1" dirty="0" smtClean="0"/>
          </a:p>
        </p:txBody>
      </p:sp>
      <p:sp>
        <p:nvSpPr>
          <p:cNvPr id="8" name="Rounded Rectangle 6"/>
          <p:cNvSpPr/>
          <p:nvPr/>
        </p:nvSpPr>
        <p:spPr>
          <a:xfrm>
            <a:off x="152400" y="1905000"/>
            <a:ext cx="3566160" cy="292608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Nature of Use</a:t>
            </a:r>
          </a:p>
          <a:p>
            <a:pPr algn="ctr"/>
            <a:endParaRPr lang="en-US" dirty="0" smtClean="0"/>
          </a:p>
          <a:p>
            <a:r>
              <a:rPr lang="en-US" sz="1400" b="1" dirty="0" smtClean="0"/>
              <a:t>5 acres</a:t>
            </a:r>
          </a:p>
          <a:p>
            <a:endParaRPr lang="en-US" sz="1400" b="1" dirty="0" smtClean="0"/>
          </a:p>
          <a:p>
            <a:r>
              <a:rPr lang="en-US" sz="1400" b="1" dirty="0" smtClean="0"/>
              <a:t>2 families</a:t>
            </a:r>
          </a:p>
          <a:p>
            <a:endParaRPr lang="en-US" sz="1400" b="1" dirty="0" smtClean="0"/>
          </a:p>
          <a:p>
            <a:r>
              <a:rPr lang="en-US" sz="1400" b="1" dirty="0"/>
              <a:t>2</a:t>
            </a:r>
            <a:r>
              <a:rPr lang="en-US" sz="1400" b="1" dirty="0" smtClean="0"/>
              <a:t>0 ELUs</a:t>
            </a:r>
          </a:p>
          <a:p>
            <a:endParaRPr lang="en-US" sz="1400" b="1" dirty="0" smtClean="0"/>
          </a:p>
          <a:p>
            <a:r>
              <a:rPr lang="en-US" sz="1400" b="1" dirty="0" smtClean="0"/>
              <a:t>Reservoir or Pond</a:t>
            </a:r>
            <a:br>
              <a:rPr lang="en-US" sz="1400" b="1" dirty="0" smtClean="0"/>
            </a:br>
            <a:r>
              <a:rPr lang="en-US" sz="1400" b="1" dirty="0" smtClean="0"/>
              <a:t>(inundated area 4 acres)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672467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5059E-6 L 0.41337 -0.00208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0" y="-11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5059E-6 L 0.41337 -0.00208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5059E-6 L 0.41337 -0.00208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5059E-6 L 0.41337 -0.00208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5059E-6 L 0.41337 -0.00208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5059E-6 L 0.41337 -0.00208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5059E-6 L 0.41337 -0.00208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460" y="685800"/>
            <a:ext cx="1213104" cy="5486400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16</a:t>
            </a:fld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6C37-3D60-46F4-9A8E-870196728B78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7" name="Rounded Rectangle 7"/>
          <p:cNvSpPr/>
          <p:nvPr/>
        </p:nvSpPr>
        <p:spPr>
          <a:xfrm>
            <a:off x="152400" y="1905000"/>
            <a:ext cx="3566160" cy="292608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Point of Diversion</a:t>
            </a:r>
          </a:p>
          <a:p>
            <a:pPr algn="ctr"/>
            <a:endParaRPr lang="en-US" dirty="0" smtClean="0"/>
          </a:p>
          <a:p>
            <a:r>
              <a:rPr lang="en-US" sz="1400" b="1" dirty="0" smtClean="0"/>
              <a:t>Description of water source(s)</a:t>
            </a:r>
          </a:p>
          <a:p>
            <a:endParaRPr lang="en-US" sz="1400" b="1" dirty="0" smtClean="0"/>
          </a:p>
          <a:p>
            <a:r>
              <a:rPr lang="en-US" sz="1400" b="1" dirty="0" smtClean="0"/>
              <a:t>Description of diverting works</a:t>
            </a:r>
          </a:p>
          <a:p>
            <a:endParaRPr lang="en-US" sz="1400" b="1" dirty="0" smtClean="0"/>
          </a:p>
          <a:p>
            <a:r>
              <a:rPr lang="en-US" sz="1400" b="1" dirty="0" smtClean="0"/>
              <a:t>Surveyed location(s)</a:t>
            </a:r>
          </a:p>
          <a:p>
            <a:endParaRPr lang="en-US" sz="1400" b="1" dirty="0" smtClean="0"/>
          </a:p>
          <a:p>
            <a:r>
              <a:rPr lang="en-US" sz="1400" b="1" dirty="0" smtClean="0"/>
              <a:t>Measured flow(s)</a:t>
            </a:r>
            <a:endParaRPr lang="en-US" sz="1400" b="1" dirty="0"/>
          </a:p>
        </p:txBody>
      </p:sp>
      <p:sp>
        <p:nvSpPr>
          <p:cNvPr id="8" name="Rounded Rectangle 6"/>
          <p:cNvSpPr/>
          <p:nvPr/>
        </p:nvSpPr>
        <p:spPr>
          <a:xfrm>
            <a:off x="152400" y="1905000"/>
            <a:ext cx="3566160" cy="292608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Nature of Use</a:t>
            </a:r>
          </a:p>
          <a:p>
            <a:pPr algn="ctr"/>
            <a:endParaRPr lang="en-US" dirty="0" smtClean="0"/>
          </a:p>
          <a:p>
            <a:r>
              <a:rPr lang="en-US" sz="1400" b="1" dirty="0" smtClean="0"/>
              <a:t>5 acres</a:t>
            </a:r>
          </a:p>
          <a:p>
            <a:endParaRPr lang="en-US" sz="1400" b="1" dirty="0" smtClean="0"/>
          </a:p>
          <a:p>
            <a:r>
              <a:rPr lang="en-US" sz="1400" b="1" dirty="0" smtClean="0"/>
              <a:t>2 families</a:t>
            </a:r>
          </a:p>
          <a:p>
            <a:endParaRPr lang="en-US" sz="1400" b="1" dirty="0" smtClean="0"/>
          </a:p>
          <a:p>
            <a:r>
              <a:rPr lang="en-US" sz="1400" b="1" dirty="0"/>
              <a:t>2</a:t>
            </a:r>
            <a:r>
              <a:rPr lang="en-US" sz="1400" b="1" dirty="0" smtClean="0"/>
              <a:t>0 ELUs</a:t>
            </a:r>
          </a:p>
          <a:p>
            <a:endParaRPr lang="en-US" sz="1400" b="1" dirty="0" smtClean="0"/>
          </a:p>
          <a:p>
            <a:r>
              <a:rPr lang="en-US" sz="1400" b="1" dirty="0" smtClean="0"/>
              <a:t>Reservoir or Pond</a:t>
            </a:r>
            <a:br>
              <a:rPr lang="en-US" sz="1400" b="1" dirty="0" smtClean="0"/>
            </a:br>
            <a:r>
              <a:rPr lang="en-US" sz="1400" b="1" dirty="0" smtClean="0"/>
              <a:t>(inundated area 4 acres)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99845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5059E-6 L 0.41337 -0.00208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0" y="-11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5059E-6 L 0.41337 -0.00208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5059E-6 L 0.41337 -0.00208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5059E-6 L 0.41337 -0.00208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5059E-6 L 0.41337 -0.00208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5059E-6 L 0.41337 -0.00208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460" y="685800"/>
            <a:ext cx="1213104" cy="5486400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17</a:t>
            </a:fld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DD7E-85D0-4C10-88BC-D55B739FADFB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7" name="Rounded Rectangle 7"/>
          <p:cNvSpPr/>
          <p:nvPr/>
        </p:nvSpPr>
        <p:spPr>
          <a:xfrm>
            <a:off x="152400" y="1905000"/>
            <a:ext cx="3566160" cy="292608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Place of Use</a:t>
            </a:r>
          </a:p>
          <a:p>
            <a:pPr algn="ctr"/>
            <a:endParaRPr lang="en-US" dirty="0" smtClean="0"/>
          </a:p>
          <a:p>
            <a:pPr algn="ctr"/>
            <a:r>
              <a:rPr lang="en-US" sz="1400" b="1" dirty="0" smtClean="0"/>
              <a:t>Description in each 40-acre tract</a:t>
            </a:r>
          </a:p>
        </p:txBody>
      </p:sp>
      <p:sp>
        <p:nvSpPr>
          <p:cNvPr id="8" name="Rounded Rectangle 6"/>
          <p:cNvSpPr/>
          <p:nvPr/>
        </p:nvSpPr>
        <p:spPr>
          <a:xfrm>
            <a:off x="152400" y="1905000"/>
            <a:ext cx="3566160" cy="292608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Nature of Use</a:t>
            </a:r>
          </a:p>
          <a:p>
            <a:pPr algn="ctr"/>
            <a:endParaRPr lang="en-US" dirty="0" smtClean="0"/>
          </a:p>
          <a:p>
            <a:r>
              <a:rPr lang="en-US" sz="1400" b="1" dirty="0" smtClean="0"/>
              <a:t>5 acres</a:t>
            </a:r>
          </a:p>
          <a:p>
            <a:endParaRPr lang="en-US" sz="1400" b="1" dirty="0" smtClean="0"/>
          </a:p>
          <a:p>
            <a:r>
              <a:rPr lang="en-US" sz="1400" b="1" dirty="0" smtClean="0"/>
              <a:t>2 families</a:t>
            </a:r>
          </a:p>
          <a:p>
            <a:endParaRPr lang="en-US" sz="1400" b="1" dirty="0" smtClean="0"/>
          </a:p>
          <a:p>
            <a:r>
              <a:rPr lang="en-US" sz="1400" b="1" dirty="0"/>
              <a:t>2</a:t>
            </a:r>
            <a:r>
              <a:rPr lang="en-US" sz="1400" b="1" dirty="0" smtClean="0"/>
              <a:t>0 ELUs</a:t>
            </a:r>
          </a:p>
          <a:p>
            <a:endParaRPr lang="en-US" sz="1400" b="1" dirty="0" smtClean="0"/>
          </a:p>
          <a:p>
            <a:r>
              <a:rPr lang="en-US" sz="1400" b="1" dirty="0" smtClean="0"/>
              <a:t>Reservoir or Pond</a:t>
            </a:r>
            <a:br>
              <a:rPr lang="en-US" sz="1400" b="1" dirty="0" smtClean="0"/>
            </a:br>
            <a:r>
              <a:rPr lang="en-US" sz="1400" b="1" dirty="0" smtClean="0"/>
              <a:t>(inundated area 4 acres)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417547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5059E-6 L 0.41337 -0.00208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hlinkClick r:id="rId3"/>
          </p:cNvPr>
          <p:cNvPicPr>
            <a:picLocks noGrp="1" noChangeAspect="1"/>
          </p:cNvPicPr>
          <p:nvPr>
            <p:ph sz="quarter" idx="1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460" y="685800"/>
            <a:ext cx="1213104" cy="5486400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18</a:t>
            </a:fld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70926-CE28-4BB0-AC5E-860A269B3177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7" name="Rounded Rectangle 7"/>
          <p:cNvSpPr/>
          <p:nvPr/>
        </p:nvSpPr>
        <p:spPr>
          <a:xfrm>
            <a:off x="152400" y="1905000"/>
            <a:ext cx="3566160" cy="292608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Storage</a:t>
            </a:r>
          </a:p>
          <a:p>
            <a:pPr algn="ctr"/>
            <a:endParaRPr lang="en-US" dirty="0" smtClean="0"/>
          </a:p>
          <a:p>
            <a:pPr algn="ctr"/>
            <a:r>
              <a:rPr lang="en-US" sz="1400" b="1" dirty="0" smtClean="0"/>
              <a:t>Capacity (acre-feet)</a:t>
            </a:r>
          </a:p>
          <a:p>
            <a:pPr algn="ctr"/>
            <a:endParaRPr lang="en-US" sz="1400" b="1" dirty="0"/>
          </a:p>
          <a:p>
            <a:pPr algn="ctr"/>
            <a:r>
              <a:rPr lang="en-US" sz="1400" b="1" dirty="0" smtClean="0"/>
              <a:t>Dam height (feet)</a:t>
            </a:r>
          </a:p>
          <a:p>
            <a:pPr algn="ctr"/>
            <a:endParaRPr lang="en-US" sz="1400" b="1" dirty="0"/>
          </a:p>
          <a:p>
            <a:pPr algn="ctr"/>
            <a:r>
              <a:rPr lang="en-US" sz="1400" b="1" dirty="0" smtClean="0"/>
              <a:t>Inundated area (acre)</a:t>
            </a:r>
          </a:p>
          <a:p>
            <a:pPr algn="ctr"/>
            <a:endParaRPr lang="en-US" sz="1400" b="1" dirty="0" smtClean="0"/>
          </a:p>
          <a:p>
            <a:pPr algn="ctr"/>
            <a:r>
              <a:rPr lang="en-US" sz="1400" b="1" dirty="0" smtClean="0"/>
              <a:t>Description of inundated area in each 40-acre tract</a:t>
            </a:r>
          </a:p>
        </p:txBody>
      </p:sp>
      <p:sp>
        <p:nvSpPr>
          <p:cNvPr id="8" name="Rounded Rectangle 6"/>
          <p:cNvSpPr/>
          <p:nvPr/>
        </p:nvSpPr>
        <p:spPr>
          <a:xfrm>
            <a:off x="152400" y="1905000"/>
            <a:ext cx="3566160" cy="292608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Nature of Use</a:t>
            </a:r>
          </a:p>
          <a:p>
            <a:pPr algn="ctr"/>
            <a:endParaRPr lang="en-US" dirty="0" smtClean="0"/>
          </a:p>
          <a:p>
            <a:r>
              <a:rPr lang="en-US" sz="1400" b="1" dirty="0" smtClean="0"/>
              <a:t>5 acres</a:t>
            </a:r>
          </a:p>
          <a:p>
            <a:endParaRPr lang="en-US" sz="1400" b="1" dirty="0" smtClean="0"/>
          </a:p>
          <a:p>
            <a:r>
              <a:rPr lang="en-US" sz="1400" b="1" dirty="0" smtClean="0"/>
              <a:t>2 families</a:t>
            </a:r>
          </a:p>
          <a:p>
            <a:endParaRPr lang="en-US" sz="1400" b="1" dirty="0" smtClean="0"/>
          </a:p>
          <a:p>
            <a:r>
              <a:rPr lang="en-US" sz="1400" b="1" dirty="0"/>
              <a:t>2</a:t>
            </a:r>
            <a:r>
              <a:rPr lang="en-US" sz="1400" b="1" dirty="0" smtClean="0"/>
              <a:t>0 ELUs</a:t>
            </a:r>
          </a:p>
          <a:p>
            <a:endParaRPr lang="en-US" sz="1400" b="1" dirty="0" smtClean="0"/>
          </a:p>
          <a:p>
            <a:r>
              <a:rPr lang="en-US" sz="1400" b="1" dirty="0" smtClean="0"/>
              <a:t>Reservoir or Pond</a:t>
            </a:r>
            <a:br>
              <a:rPr lang="en-US" sz="1400" b="1" dirty="0" smtClean="0"/>
            </a:br>
            <a:r>
              <a:rPr lang="en-US" sz="1400" b="1" dirty="0" smtClean="0"/>
              <a:t>(inundated area 4 acres)</a:t>
            </a:r>
            <a:endParaRPr lang="en-US" sz="1400" b="1" dirty="0"/>
          </a:p>
        </p:txBody>
      </p:sp>
      <p:grpSp>
        <p:nvGrpSpPr>
          <p:cNvPr id="17" name="Group 16"/>
          <p:cNvGrpSpPr/>
          <p:nvPr/>
        </p:nvGrpSpPr>
        <p:grpSpPr>
          <a:xfrm>
            <a:off x="228600" y="2133600"/>
            <a:ext cx="6393521" cy="2362200"/>
            <a:chOff x="228600" y="2133600"/>
            <a:chExt cx="6393521" cy="2362200"/>
          </a:xfrm>
        </p:grpSpPr>
        <p:sp>
          <p:nvSpPr>
            <p:cNvPr id="6" name="Oval 5"/>
            <p:cNvSpPr/>
            <p:nvPr/>
          </p:nvSpPr>
          <p:spPr>
            <a:xfrm>
              <a:off x="4869521" y="2133600"/>
              <a:ext cx="1752600" cy="4572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228600" y="3886200"/>
              <a:ext cx="2057400" cy="6096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Connector 14"/>
            <p:cNvCxnSpPr>
              <a:stCxn id="6" idx="2"/>
              <a:endCxn id="10" idx="6"/>
            </p:cNvCxnSpPr>
            <p:nvPr/>
          </p:nvCxnSpPr>
          <p:spPr>
            <a:xfrm flipH="1">
              <a:off x="2286000" y="2362200"/>
              <a:ext cx="2583521" cy="1828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28286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5059E-6 L 0.41337 -0.00208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0" y="-11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5059E-6 L 0.41337 -0.00208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5059E-6 L 0.41337 -0.00208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5059E-6 L 0.41337 -0.00208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5059E-6 L 0.41337 -0.002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5059E-6 L 0.41337 -0.002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6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pic>
        <p:nvPicPr>
          <p:cNvPr id="6" name="Content Placeholder 5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831" y="1828800"/>
            <a:ext cx="7522339" cy="4419600"/>
          </a:xfr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2ABBF-34BB-4A8C-AF40-6CE7D9E373C5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462954" y="3423138"/>
            <a:ext cx="304800" cy="10668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4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685801"/>
            <a:ext cx="8534400" cy="2914650"/>
          </a:xfrm>
        </p:spPr>
        <p:txBody>
          <a:bodyPr/>
          <a:lstStyle/>
          <a:p>
            <a:r>
              <a:rPr lang="en-US" dirty="0" smtClean="0"/>
              <a:t>Proof of Beneficial Use of Water 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Training for Licensed</a:t>
            </a:r>
            <a:br>
              <a:rPr lang="en-US" dirty="0" smtClean="0"/>
            </a:br>
            <a:r>
              <a:rPr lang="en-US" dirty="0" smtClean="0"/>
              <a:t>Engineers and Surveyors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US" dirty="0" smtClean="0"/>
              <a:t>Frank Quintana, PE</a:t>
            </a:r>
          </a:p>
          <a:p>
            <a:r>
              <a:rPr lang="en-US" dirty="0" smtClean="0"/>
              <a:t>Tuesday, November 12,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63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397764" y="1828800"/>
            <a:ext cx="8348472" cy="4419600"/>
          </a:xfrm>
        </p:spPr>
        <p:txBody>
          <a:bodyPr anchor="ctr"/>
          <a:lstStyle/>
          <a:p>
            <a:pPr marL="0" lvl="0" indent="0" algn="ctr">
              <a:lnSpc>
                <a:spcPct val="150000"/>
              </a:lnSpc>
              <a:buNone/>
            </a:pPr>
            <a:r>
              <a:rPr lang="en-US" dirty="0" smtClean="0">
                <a:solidFill>
                  <a:srgbClr val="1F497D"/>
                </a:solidFill>
              </a:rPr>
              <a:t>Options</a:t>
            </a:r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6AD8A-C094-4D30-A596-40A2A23B351B}" type="datetime4">
              <a:rPr lang="en-US" smtClean="0"/>
              <a:t>December 3, 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9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dirty="0" smtClean="0"/>
              <a:t>Water Right Example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460" y="685800"/>
            <a:ext cx="1213104" cy="5486400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21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F1EEA-2857-476F-BD86-2A00EC23FCB1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810000" y="2075873"/>
            <a:ext cx="3200400" cy="27432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(Actual)</a:t>
            </a:r>
          </a:p>
          <a:p>
            <a:pPr algn="ctr"/>
            <a:r>
              <a:rPr lang="en-US" sz="2000" b="1" dirty="0" smtClean="0"/>
              <a:t>Nature of use</a:t>
            </a:r>
          </a:p>
          <a:p>
            <a:pPr algn="ctr"/>
            <a:endParaRPr lang="en-US" sz="1400" b="1" dirty="0" smtClean="0"/>
          </a:p>
          <a:p>
            <a:pPr algn="ctr"/>
            <a:r>
              <a:rPr lang="en-US" sz="1400" b="1" dirty="0"/>
              <a:t>5</a:t>
            </a:r>
            <a:r>
              <a:rPr lang="en-US" sz="1400" b="1" dirty="0" smtClean="0"/>
              <a:t> acre</a:t>
            </a:r>
          </a:p>
          <a:p>
            <a:pPr algn="ctr"/>
            <a:endParaRPr lang="en-US" sz="1400" b="1" dirty="0" smtClean="0"/>
          </a:p>
          <a:p>
            <a:pPr algn="ctr"/>
            <a:r>
              <a:rPr lang="en-US" sz="1400" b="1" dirty="0" smtClean="0"/>
              <a:t>2 families</a:t>
            </a:r>
          </a:p>
          <a:p>
            <a:pPr algn="ctr"/>
            <a:endParaRPr lang="en-US" sz="1400" b="1" dirty="0" smtClean="0"/>
          </a:p>
          <a:p>
            <a:pPr algn="ctr"/>
            <a:r>
              <a:rPr lang="en-US" sz="1400" b="1" dirty="0"/>
              <a:t>2</a:t>
            </a:r>
            <a:r>
              <a:rPr lang="en-US" sz="1400" b="1" dirty="0" smtClean="0"/>
              <a:t>0 ELUs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2057400"/>
            <a:ext cx="3200400" cy="27432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(Proposed)</a:t>
            </a:r>
          </a:p>
          <a:p>
            <a:pPr algn="ctr"/>
            <a:r>
              <a:rPr lang="en-US" sz="2000" b="1" dirty="0" smtClean="0"/>
              <a:t>Nature of use</a:t>
            </a:r>
          </a:p>
          <a:p>
            <a:pPr algn="ctr"/>
            <a:endParaRPr lang="en-US" sz="1400" b="1" dirty="0" smtClean="0"/>
          </a:p>
          <a:p>
            <a:pPr algn="ctr"/>
            <a:r>
              <a:rPr lang="en-US" sz="1400" b="1" dirty="0" smtClean="0"/>
              <a:t>5 acre</a:t>
            </a:r>
          </a:p>
          <a:p>
            <a:pPr algn="ctr"/>
            <a:endParaRPr lang="en-US" sz="1400" b="1" dirty="0" smtClean="0"/>
          </a:p>
          <a:p>
            <a:pPr algn="ctr"/>
            <a:r>
              <a:rPr lang="en-US" sz="1400" b="1" dirty="0" smtClean="0"/>
              <a:t>2 families</a:t>
            </a:r>
          </a:p>
          <a:p>
            <a:pPr algn="ctr"/>
            <a:endParaRPr lang="en-US" sz="1400" b="1" dirty="0" smtClean="0"/>
          </a:p>
          <a:p>
            <a:pPr algn="ctr"/>
            <a:r>
              <a:rPr lang="en-US" sz="1400" b="1" dirty="0" smtClean="0"/>
              <a:t>20 ELUs</a:t>
            </a:r>
          </a:p>
        </p:txBody>
      </p:sp>
    </p:spTree>
    <p:extLst>
      <p:ext uri="{BB962C8B-B14F-4D97-AF65-F5344CB8AC3E}">
        <p14:creationId xmlns:p14="http://schemas.microsoft.com/office/powerpoint/2010/main" val="199944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dirty="0" smtClean="0"/>
              <a:t>Water Right Example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460" y="685800"/>
            <a:ext cx="1213104" cy="5486400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22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A027B-52CC-4668-A3EB-AD3FCEE9A74B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810000" y="2075873"/>
            <a:ext cx="3200400" cy="27432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(Actual)</a:t>
            </a:r>
          </a:p>
          <a:p>
            <a:pPr algn="ctr"/>
            <a:r>
              <a:rPr lang="en-US" sz="2000" b="1" dirty="0" smtClean="0"/>
              <a:t>Nature of use</a:t>
            </a:r>
          </a:p>
          <a:p>
            <a:pPr algn="ctr"/>
            <a:endParaRPr lang="en-US" sz="1400" b="1" dirty="0" smtClean="0"/>
          </a:p>
          <a:p>
            <a:pPr algn="ctr"/>
            <a:r>
              <a:rPr lang="en-US" sz="1400" b="1" dirty="0" smtClean="0"/>
              <a:t>3 acre</a:t>
            </a:r>
          </a:p>
          <a:p>
            <a:pPr algn="ctr"/>
            <a:endParaRPr lang="en-US" sz="1400" b="1" dirty="0" smtClean="0"/>
          </a:p>
          <a:p>
            <a:pPr algn="ctr"/>
            <a:r>
              <a:rPr lang="en-US" sz="1400" b="1" dirty="0" smtClean="0"/>
              <a:t>2 families</a:t>
            </a:r>
          </a:p>
          <a:p>
            <a:pPr algn="ctr"/>
            <a:endParaRPr lang="en-US" sz="1400" b="1" dirty="0" smtClean="0"/>
          </a:p>
          <a:p>
            <a:pPr algn="ctr"/>
            <a:r>
              <a:rPr lang="en-US" sz="1400" b="1" dirty="0" smtClean="0"/>
              <a:t>10 ELUs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2057400"/>
            <a:ext cx="3200400" cy="27432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(Proposed)</a:t>
            </a:r>
          </a:p>
          <a:p>
            <a:pPr algn="ctr"/>
            <a:r>
              <a:rPr lang="en-US" sz="2000" b="1" dirty="0" smtClean="0"/>
              <a:t>Nature of use</a:t>
            </a:r>
          </a:p>
          <a:p>
            <a:pPr algn="ctr"/>
            <a:endParaRPr lang="en-US" sz="1400" b="1" dirty="0" smtClean="0"/>
          </a:p>
          <a:p>
            <a:pPr algn="ctr"/>
            <a:r>
              <a:rPr lang="en-US" sz="1400" b="1" dirty="0" smtClean="0"/>
              <a:t>5 acre</a:t>
            </a:r>
          </a:p>
          <a:p>
            <a:pPr algn="ctr"/>
            <a:endParaRPr lang="en-US" sz="1400" b="1" dirty="0" smtClean="0"/>
          </a:p>
          <a:p>
            <a:pPr algn="ctr"/>
            <a:r>
              <a:rPr lang="en-US" sz="1400" b="1" dirty="0" smtClean="0"/>
              <a:t>2 families</a:t>
            </a:r>
          </a:p>
          <a:p>
            <a:pPr algn="ctr"/>
            <a:endParaRPr lang="en-US" sz="1400" b="1" dirty="0" smtClean="0"/>
          </a:p>
          <a:p>
            <a:pPr algn="ctr"/>
            <a:r>
              <a:rPr lang="en-US" sz="1400" b="1" dirty="0" smtClean="0"/>
              <a:t>20 ELUs</a:t>
            </a:r>
          </a:p>
        </p:txBody>
      </p:sp>
    </p:spTree>
    <p:extLst>
      <p:ext uri="{BB962C8B-B14F-4D97-AF65-F5344CB8AC3E}">
        <p14:creationId xmlns:p14="http://schemas.microsoft.com/office/powerpoint/2010/main" val="354816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397764" y="1828800"/>
            <a:ext cx="8348472" cy="4419600"/>
          </a:xfrm>
        </p:spPr>
        <p:txBody>
          <a:bodyPr anchor="ctr"/>
          <a:lstStyle/>
          <a:p>
            <a:pPr marL="0" lvl="0" indent="0" algn="ctr">
              <a:lnSpc>
                <a:spcPct val="150000"/>
              </a:lnSpc>
              <a:buNone/>
            </a:pPr>
            <a:r>
              <a:rPr lang="en-US" dirty="0" smtClean="0">
                <a:solidFill>
                  <a:srgbClr val="1F497D"/>
                </a:solidFill>
              </a:rPr>
              <a:t>Options available: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solidFill>
                  <a:srgbClr val="1F497D"/>
                </a:solidFill>
              </a:rPr>
              <a:t>Submit </a:t>
            </a:r>
            <a:r>
              <a:rPr lang="en-US" dirty="0">
                <a:solidFill>
                  <a:srgbClr val="1F497D"/>
                </a:solidFill>
              </a:rPr>
              <a:t>proof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solidFill>
                  <a:srgbClr val="1F497D"/>
                </a:solidFill>
              </a:rPr>
              <a:t>File an extension request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solidFill>
                  <a:srgbClr val="1F497D"/>
                </a:solidFill>
              </a:rPr>
              <a:t>Segregate the undeveloped </a:t>
            </a:r>
            <a:r>
              <a:rPr lang="en-US" dirty="0" smtClean="0">
                <a:solidFill>
                  <a:srgbClr val="1F497D"/>
                </a:solidFill>
              </a:rPr>
              <a:t>portion</a:t>
            </a:r>
          </a:p>
          <a:p>
            <a:pPr marL="857250" lvl="1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rgbClr val="1F497D"/>
                </a:solidFill>
              </a:rPr>
              <a:t>File </a:t>
            </a:r>
            <a:r>
              <a:rPr lang="en-US" dirty="0">
                <a:solidFill>
                  <a:srgbClr val="1F497D"/>
                </a:solidFill>
              </a:rPr>
              <a:t>proof on developed </a:t>
            </a:r>
            <a:r>
              <a:rPr lang="en-US" dirty="0" smtClean="0">
                <a:solidFill>
                  <a:srgbClr val="1F497D"/>
                </a:solidFill>
              </a:rPr>
              <a:t>portion</a:t>
            </a:r>
          </a:p>
          <a:p>
            <a:pPr marL="857250" lvl="1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rgbClr val="1F497D"/>
                </a:solidFill>
              </a:rPr>
              <a:t>File </a:t>
            </a:r>
            <a:r>
              <a:rPr lang="en-US" dirty="0">
                <a:solidFill>
                  <a:srgbClr val="1F497D"/>
                </a:solidFill>
              </a:rPr>
              <a:t>an extension on </a:t>
            </a:r>
            <a:r>
              <a:rPr lang="en-US" dirty="0" smtClean="0">
                <a:solidFill>
                  <a:srgbClr val="1F497D"/>
                </a:solidFill>
              </a:rPr>
              <a:t>undeveloped portion</a:t>
            </a:r>
            <a:endParaRPr lang="en-US" dirty="0">
              <a:solidFill>
                <a:srgbClr val="1F497D"/>
              </a:solidFill>
            </a:endParaRPr>
          </a:p>
          <a:p>
            <a:pPr marL="0" lvl="0" indent="0" algn="ctr">
              <a:lnSpc>
                <a:spcPct val="150000"/>
              </a:lnSpc>
              <a:buNone/>
            </a:pPr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3C05-7E69-4D86-B216-170A91151126}" type="datetime4">
              <a:rPr lang="en-US" smtClean="0"/>
              <a:t>December 3, 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706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397764" y="1828800"/>
            <a:ext cx="8348472" cy="4419600"/>
          </a:xfrm>
        </p:spPr>
        <p:txBody>
          <a:bodyPr anchor="ctr"/>
          <a:lstStyle/>
          <a:p>
            <a:pPr marL="0" lvl="0" indent="0" algn="ctr">
              <a:lnSpc>
                <a:spcPct val="150000"/>
              </a:lnSpc>
              <a:buNone/>
            </a:pPr>
            <a:r>
              <a:rPr lang="en-US" dirty="0" smtClean="0">
                <a:solidFill>
                  <a:srgbClr val="1F497D"/>
                </a:solidFill>
              </a:rPr>
              <a:t>Municipal Proof</a:t>
            </a:r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968F2-A06B-446A-9524-8EE279435859}" type="datetime4">
              <a:rPr lang="en-US" smtClean="0"/>
              <a:t>December 3, 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37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397764" y="1828800"/>
            <a:ext cx="8348472" cy="4419600"/>
          </a:xfrm>
        </p:spPr>
        <p:txBody>
          <a:bodyPr anchor="ctr"/>
          <a:lstStyle/>
          <a:p>
            <a:pPr marL="0" lvl="0" indent="0" algn="ctr">
              <a:lnSpc>
                <a:spcPct val="150000"/>
              </a:lnSpc>
              <a:buNone/>
            </a:pPr>
            <a:r>
              <a:rPr lang="en-US" dirty="0" smtClean="0">
                <a:solidFill>
                  <a:srgbClr val="1F497D"/>
                </a:solidFill>
              </a:rPr>
              <a:t>What </a:t>
            </a:r>
            <a:r>
              <a:rPr lang="en-US" dirty="0">
                <a:solidFill>
                  <a:srgbClr val="1F497D"/>
                </a:solidFill>
              </a:rPr>
              <a:t>to review before </a:t>
            </a:r>
            <a:r>
              <a:rPr lang="en-US" dirty="0" smtClean="0">
                <a:solidFill>
                  <a:srgbClr val="1F497D"/>
                </a:solidFill>
              </a:rPr>
              <a:t>preparing </a:t>
            </a:r>
            <a:r>
              <a:rPr lang="en-US" dirty="0">
                <a:solidFill>
                  <a:srgbClr val="1F497D"/>
                </a:solidFill>
              </a:rPr>
              <a:t>a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dirty="0" smtClean="0">
                <a:solidFill>
                  <a:srgbClr val="1F497D"/>
                </a:solidFill>
              </a:rPr>
              <a:t>MUNICIPAL proof?</a:t>
            </a:r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C20CD-4314-41EC-9877-0448AD628BB9}" type="datetime4">
              <a:rPr lang="en-US" smtClean="0"/>
              <a:t>December 3, 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1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C20CD-4314-41EC-9877-0448AD628BB9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107497" y="3075057"/>
            <a:ext cx="29290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  <a:cs typeface="Arial" panose="020B0604020202020204" pitchFamily="34" charset="0"/>
              </a:rPr>
              <a:t>Municipal</a:t>
            </a:r>
            <a:endParaRPr lang="en-US" sz="4000" b="1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1502" y="2459504"/>
            <a:ext cx="762099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2"/>
                </a:solidFill>
              </a:rPr>
              <a:t>Within the service area of</a:t>
            </a:r>
            <a:br>
              <a:rPr lang="en-US" sz="4000" b="1" dirty="0" smtClean="0">
                <a:solidFill>
                  <a:schemeClr val="tx2"/>
                </a:solidFill>
              </a:rPr>
            </a:br>
            <a:r>
              <a:rPr lang="en-US" sz="4000" b="1" dirty="0" smtClean="0">
                <a:solidFill>
                  <a:schemeClr val="tx2"/>
                </a:solidFill>
              </a:rPr>
              <a:t>+</a:t>
            </a:r>
            <a:br>
              <a:rPr lang="en-US" sz="4000" b="1" dirty="0" smtClean="0">
                <a:solidFill>
                  <a:schemeClr val="tx2"/>
                </a:solidFill>
              </a:rPr>
            </a:br>
            <a:r>
              <a:rPr lang="en-US" sz="4000" b="1" dirty="0" smtClean="0">
                <a:solidFill>
                  <a:schemeClr val="tx2"/>
                </a:solidFill>
              </a:rPr>
              <a:t>name of municipality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63140" y="3075057"/>
            <a:ext cx="50177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2"/>
                </a:solidFill>
              </a:rPr>
              <a:t>No map required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9600" y="3075057"/>
            <a:ext cx="792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2"/>
                </a:solidFill>
              </a:rPr>
              <a:t>Perfected and Unperfected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3553" y="3075057"/>
            <a:ext cx="45768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2"/>
                </a:solidFill>
              </a:rPr>
              <a:t>Water use </a:t>
            </a:r>
            <a:r>
              <a:rPr lang="en-US" sz="4000" b="1" dirty="0">
                <a:solidFill>
                  <a:schemeClr val="tx2"/>
                </a:solidFill>
              </a:rPr>
              <a:t>d</a:t>
            </a:r>
            <a:r>
              <a:rPr lang="en-US" sz="4000" b="1" dirty="0" smtClean="0">
                <a:solidFill>
                  <a:schemeClr val="tx2"/>
                </a:solidFill>
              </a:rPr>
              <a:t>ata</a:t>
            </a:r>
            <a:endParaRPr lang="en-US" sz="4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23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397764" y="1828800"/>
            <a:ext cx="8348472" cy="4419600"/>
          </a:xfrm>
        </p:spPr>
        <p:txBody>
          <a:bodyPr anchor="ctr">
            <a:normAutofit/>
          </a:bodyPr>
          <a:lstStyle/>
          <a:p>
            <a:pPr marL="0" lvl="0" indent="0" algn="ctr">
              <a:lnSpc>
                <a:spcPct val="150000"/>
              </a:lnSpc>
              <a:buNone/>
            </a:pPr>
            <a:r>
              <a:rPr lang="en-US" sz="3600" dirty="0" smtClean="0">
                <a:solidFill>
                  <a:srgbClr val="1F497D"/>
                </a:solidFill>
              </a:rPr>
              <a:t>1 CFS = 723.97 acre-feet/year</a:t>
            </a:r>
            <a:endParaRPr lang="en-US" sz="3600" dirty="0">
              <a:solidFill>
                <a:srgbClr val="1F497D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968F2-A06B-446A-9524-8EE279435859}" type="datetime4">
              <a:rPr lang="en-US" smtClean="0"/>
              <a:t>December 3, 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96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dirty="0" smtClean="0"/>
              <a:t>Step No. 1</a:t>
            </a:r>
          </a:p>
          <a:p>
            <a:pPr marL="0" indent="0" algn="ctr">
              <a:buNone/>
            </a:pPr>
            <a:r>
              <a:rPr lang="en-US" dirty="0" smtClean="0"/>
              <a:t>Review “Water Use Data”</a:t>
            </a:r>
            <a:endParaRPr lang="en-US" dirty="0"/>
          </a:p>
        </p:txBody>
      </p:sp>
      <p:pic>
        <p:nvPicPr>
          <p:cNvPr id="5" name="Content Placeholder 4">
            <a:hlinkClick r:id="rId2"/>
          </p:cNvPr>
          <p:cNvPicPr>
            <a:picLocks noGrp="1" noChangeAspect="1"/>
          </p:cNvPicPr>
          <p:nvPr>
            <p:ph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460" y="685800"/>
            <a:ext cx="1213104" cy="5486400"/>
          </a:xfr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3155807101"/>
              </p:ext>
            </p:extLst>
          </p:nvPr>
        </p:nvGraphicFramePr>
        <p:xfrm>
          <a:off x="457200" y="2209800"/>
          <a:ext cx="6916738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402113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 Reported</a:t>
                      </a:r>
                      <a:r>
                        <a:rPr lang="en-US" baseline="0" dirty="0" smtClean="0"/>
                        <a:t> (acre-feet)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2013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29 000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2012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27 000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2011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30 000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2010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28 000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2009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26 000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9600" y="5582913"/>
            <a:ext cx="6845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Highest amount reported:  30 000 acre-feet (2011)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28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F4CEE-4E44-4E1C-A773-2D023F20704C}" type="datetime4">
              <a:rPr lang="en-US" smtClean="0"/>
              <a:t>December 3, 2013</a:t>
            </a:fld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2286000" y="3276600"/>
            <a:ext cx="3657600" cy="2306313"/>
            <a:chOff x="2286000" y="3276600"/>
            <a:chExt cx="3657600" cy="2306313"/>
          </a:xfrm>
        </p:grpSpPr>
        <p:sp>
          <p:nvSpPr>
            <p:cNvPr id="8" name="Oval 7"/>
            <p:cNvSpPr/>
            <p:nvPr/>
          </p:nvSpPr>
          <p:spPr>
            <a:xfrm>
              <a:off x="4724400" y="3276600"/>
              <a:ext cx="1219200" cy="4572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Arrow Connector 9"/>
            <p:cNvCxnSpPr>
              <a:stCxn id="8" idx="2"/>
            </p:cNvCxnSpPr>
            <p:nvPr/>
          </p:nvCxnSpPr>
          <p:spPr>
            <a:xfrm flipH="1">
              <a:off x="2286000" y="3505200"/>
              <a:ext cx="2438400" cy="2077713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71644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 anchor="ctr"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Step </a:t>
            </a:r>
            <a:r>
              <a:rPr lang="en-US" sz="2800" dirty="0" smtClean="0"/>
              <a:t>No</a:t>
            </a:r>
            <a:r>
              <a:rPr lang="en-US" dirty="0" smtClean="0"/>
              <a:t>. 2</a:t>
            </a:r>
          </a:p>
          <a:p>
            <a:pPr marL="0" indent="0" algn="ctr">
              <a:buNone/>
            </a:pPr>
            <a:r>
              <a:rPr lang="en-US" dirty="0" smtClean="0"/>
              <a:t>Categorize  “Perfected and unperfected”</a:t>
            </a:r>
            <a:br>
              <a:rPr lang="en-US" dirty="0" smtClean="0"/>
            </a:br>
            <a:r>
              <a:rPr lang="en-US" dirty="0" smtClean="0"/>
              <a:t>water rights</a:t>
            </a:r>
          </a:p>
          <a:p>
            <a:pPr marL="0" indent="0" algn="ctr">
              <a:buNone/>
            </a:pPr>
            <a:r>
              <a:rPr lang="en-US" dirty="0" smtClean="0"/>
              <a:t>(Scenario One)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460" y="685800"/>
            <a:ext cx="1213104" cy="5486400"/>
          </a:xfrm>
        </p:spPr>
      </p:pic>
      <p:graphicFrame>
        <p:nvGraphicFramePr>
          <p:cNvPr id="8" name="Content Placeholder 7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795881180"/>
              </p:ext>
            </p:extLst>
          </p:nvPr>
        </p:nvGraphicFramePr>
        <p:xfrm>
          <a:off x="381000" y="2438400"/>
          <a:ext cx="6916736" cy="276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9184"/>
                <a:gridCol w="1729184"/>
                <a:gridCol w="1729184"/>
                <a:gridCol w="1729184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Perfected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Unperfected</a:t>
                      </a:r>
                      <a:endParaRPr lang="en-US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Water Right Number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Quantity</a:t>
                      </a:r>
                      <a:r>
                        <a:rPr lang="en-US" b="1" baseline="0" dirty="0" smtClean="0">
                          <a:solidFill>
                            <a:schemeClr val="tx2"/>
                          </a:solidFill>
                        </a:rPr>
                        <a:t> of Water</a:t>
                      </a:r>
                    </a:p>
                    <a:p>
                      <a:pPr algn="ctr"/>
                      <a:r>
                        <a:rPr lang="en-US" b="1" baseline="0" dirty="0" smtClean="0">
                          <a:solidFill>
                            <a:schemeClr val="tx2"/>
                          </a:solidFill>
                        </a:rPr>
                        <a:t>(acre-feet)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Water Right Number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Quantity of Water</a:t>
                      </a:r>
                    </a:p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(acre-feet)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22-2221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15 000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22-2224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20 000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22-2222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5 000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22-2225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10 000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22-2223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10 000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22-2226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15 000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TOTAL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30 000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TOTAL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45 000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29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32ADF-9B41-4FE5-9AD6-9CF8CFFA9EFC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514600" y="4800600"/>
            <a:ext cx="1447800" cy="4572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614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460" y="685800"/>
            <a:ext cx="1213104" cy="5486400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>
                <a:solidFill>
                  <a:srgbClr val="1F497D"/>
                </a:solidFill>
              </a:rPr>
              <a:pPr/>
              <a:t>3</a:t>
            </a:fld>
            <a:endParaRPr lang="en-US" dirty="0">
              <a:solidFill>
                <a:srgbClr val="1F497D"/>
              </a:solidFill>
            </a:endParaRPr>
          </a:p>
        </p:txBody>
      </p:sp>
      <p:pic>
        <p:nvPicPr>
          <p:cNvPr id="1026" name="Picture 2" descr="C:\Users\FQUINTAN\AppData\Local\Microsoft\Windows\Temporary Internet Files\Content.IE5\3FBYMWLK\MC900434389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06004"/>
            <a:ext cx="3962400" cy="6245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379089" y="1295400"/>
            <a:ext cx="2468946" cy="70788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What do I show</a:t>
            </a:r>
            <a:b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on</a:t>
            </a:r>
            <a:r>
              <a:rPr lang="en-US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 proof?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919E6-2382-4BA5-BF65-F1DA24112292}" type="datetime4">
              <a:rPr lang="en-US" smtClean="0"/>
              <a:t>December 3, 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3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1900" dirty="0" smtClean="0"/>
              <a:t>Step No. 2</a:t>
            </a:r>
          </a:p>
          <a:p>
            <a:pPr marL="0" indent="0" algn="ctr">
              <a:buNone/>
            </a:pPr>
            <a:r>
              <a:rPr lang="en-US" sz="1900" dirty="0" smtClean="0"/>
              <a:t>Categorize “Perfected and unperfected”</a:t>
            </a:r>
            <a:br>
              <a:rPr lang="en-US" sz="1900" dirty="0" smtClean="0"/>
            </a:br>
            <a:r>
              <a:rPr lang="en-US" sz="1900" dirty="0" smtClean="0"/>
              <a:t>water rights</a:t>
            </a:r>
          </a:p>
          <a:p>
            <a:pPr marL="0" indent="0" algn="ctr">
              <a:buNone/>
            </a:pPr>
            <a:r>
              <a:rPr lang="en-US" sz="1900" dirty="0" smtClean="0"/>
              <a:t>(Scenario Two)</a:t>
            </a:r>
            <a:endParaRPr lang="en-US" sz="19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460" y="685800"/>
            <a:ext cx="1213104" cy="5486400"/>
          </a:xfrm>
        </p:spPr>
      </p:pic>
      <p:graphicFrame>
        <p:nvGraphicFramePr>
          <p:cNvPr id="8" name="Content Placeholder 7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1735127637"/>
              </p:ext>
            </p:extLst>
          </p:nvPr>
        </p:nvGraphicFramePr>
        <p:xfrm>
          <a:off x="381000" y="2438400"/>
          <a:ext cx="6916736" cy="276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9184"/>
                <a:gridCol w="1729184"/>
                <a:gridCol w="1729184"/>
                <a:gridCol w="1729184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Perfected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Unperfected</a:t>
                      </a:r>
                      <a:endParaRPr lang="en-US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Water Right Number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Quantity</a:t>
                      </a:r>
                      <a:r>
                        <a:rPr lang="en-US" b="1" baseline="0" dirty="0" smtClean="0">
                          <a:solidFill>
                            <a:schemeClr val="tx2"/>
                          </a:solidFill>
                        </a:rPr>
                        <a:t> of Water</a:t>
                      </a:r>
                    </a:p>
                    <a:p>
                      <a:pPr algn="ctr"/>
                      <a:r>
                        <a:rPr lang="en-US" b="1" baseline="0" dirty="0" smtClean="0">
                          <a:solidFill>
                            <a:schemeClr val="tx2"/>
                          </a:solidFill>
                        </a:rPr>
                        <a:t>(acre-feet)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Water Right Number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Quantity of Water</a:t>
                      </a:r>
                    </a:p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(acre-feet)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22-2221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15 000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22-2224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20 000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22-2222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5 000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22-2225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10 000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22-2223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5 000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22-2226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15 000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TOTAL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25</a:t>
                      </a:r>
                      <a:r>
                        <a:rPr lang="en-US" b="1" baseline="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000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TOTAL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chemeClr val="tx2"/>
                          </a:solidFill>
                        </a:rPr>
                        <a:t>45 000</a:t>
                      </a:r>
                      <a:endParaRPr lang="en-US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30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14D82-B595-4CA0-B8FB-3BB585876593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2514600" y="4800600"/>
            <a:ext cx="1447800" cy="4572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239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397764" y="1828800"/>
            <a:ext cx="8348472" cy="4419600"/>
          </a:xfrm>
        </p:spPr>
        <p:txBody>
          <a:bodyPr anchor="ctr"/>
          <a:lstStyle/>
          <a:p>
            <a:pPr marL="0" lvl="0" indent="0" algn="ctr">
              <a:lnSpc>
                <a:spcPct val="150000"/>
              </a:lnSpc>
              <a:buNone/>
            </a:pPr>
            <a:r>
              <a:rPr lang="en-US" dirty="0" smtClean="0">
                <a:solidFill>
                  <a:srgbClr val="1F497D"/>
                </a:solidFill>
              </a:rPr>
              <a:t>Step No. 3</a:t>
            </a:r>
          </a:p>
          <a:p>
            <a:pPr marL="0" lvl="0" indent="0" algn="ctr">
              <a:lnSpc>
                <a:spcPct val="150000"/>
              </a:lnSpc>
              <a:buNone/>
            </a:pPr>
            <a:endParaRPr lang="en-US" dirty="0">
              <a:solidFill>
                <a:srgbClr val="1F497D"/>
              </a:solidFill>
            </a:endParaRPr>
          </a:p>
          <a:p>
            <a:pPr marL="0" lvl="0" indent="0" algn="ctr">
              <a:lnSpc>
                <a:spcPct val="150000"/>
              </a:lnSpc>
              <a:buNone/>
            </a:pPr>
            <a:r>
              <a:rPr lang="en-US" dirty="0" smtClean="0">
                <a:solidFill>
                  <a:srgbClr val="1F497D"/>
                </a:solidFill>
              </a:rPr>
              <a:t>If amount reported &gt; amount perfected,</a:t>
            </a:r>
            <a:br>
              <a:rPr lang="en-US" dirty="0" smtClean="0">
                <a:solidFill>
                  <a:srgbClr val="1F497D"/>
                </a:solidFill>
              </a:rPr>
            </a:br>
            <a:r>
              <a:rPr lang="en-US" dirty="0" smtClean="0">
                <a:solidFill>
                  <a:srgbClr val="1F497D"/>
                </a:solidFill>
              </a:rPr>
              <a:t>a </a:t>
            </a:r>
            <a:r>
              <a:rPr lang="en-US" dirty="0">
                <a:solidFill>
                  <a:srgbClr val="1F497D"/>
                </a:solidFill>
              </a:rPr>
              <a:t>proof can be </a:t>
            </a:r>
            <a:r>
              <a:rPr lang="en-US" dirty="0" smtClean="0">
                <a:solidFill>
                  <a:srgbClr val="1F497D"/>
                </a:solidFill>
              </a:rPr>
              <a:t>submitted for </a:t>
            </a:r>
            <a:r>
              <a:rPr lang="en-US" dirty="0">
                <a:solidFill>
                  <a:srgbClr val="1F497D"/>
                </a:solidFill>
              </a:rPr>
              <a:t>up to the </a:t>
            </a:r>
            <a:r>
              <a:rPr lang="en-US" dirty="0" smtClean="0">
                <a:solidFill>
                  <a:srgbClr val="1F497D"/>
                </a:solidFill>
              </a:rPr>
              <a:t>difference</a:t>
            </a:r>
            <a:endParaRPr lang="en-US" dirty="0">
              <a:solidFill>
                <a:srgbClr val="1F497D"/>
              </a:solidFill>
            </a:endParaRPr>
          </a:p>
          <a:p>
            <a:pPr marL="0" lvl="0" indent="0" algn="ctr">
              <a:lnSpc>
                <a:spcPct val="150000"/>
              </a:lnSpc>
              <a:buNone/>
            </a:pPr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17BC-BE83-421B-8258-8631C57DA42C}" type="datetime4">
              <a:rPr lang="en-US" smtClean="0"/>
              <a:t>December 3, 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11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dirty="0" smtClean="0"/>
              <a:t>SUMMARY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460" y="685800"/>
            <a:ext cx="1213104" cy="5486400"/>
          </a:xfrm>
        </p:spPr>
      </p:pic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397764" y="1295400"/>
            <a:ext cx="6917436" cy="5181600"/>
          </a:xfrm>
        </p:spPr>
        <p:txBody>
          <a:bodyPr anchor="ctr">
            <a:norm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PROOF form (</a:t>
            </a:r>
            <a:r>
              <a:rPr lang="en-US" sz="1800" dirty="0" smtClean="0"/>
              <a:t>and affidavit</a:t>
            </a:r>
            <a:r>
              <a:rPr lang="en-US" dirty="0" smtClean="0"/>
              <a:t>)</a:t>
            </a:r>
            <a:endParaRPr lang="en-US" dirty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Proof is </a:t>
            </a:r>
            <a:r>
              <a:rPr lang="en-US" dirty="0"/>
              <a:t>evidence of </a:t>
            </a:r>
            <a:r>
              <a:rPr lang="en-US" dirty="0" smtClean="0"/>
              <a:t>PRESENT and ACTUAL use of water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Nature of Use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32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F6CE6-9010-44D6-B71D-F66F984969C6}" type="datetime4">
              <a:rPr lang="en-US" smtClean="0"/>
              <a:t>December 3, 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766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dirty="0" smtClean="0"/>
              <a:t>SUMMARY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460" y="685800"/>
            <a:ext cx="1213104" cy="5486400"/>
          </a:xfrm>
        </p:spPr>
      </p:pic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397764" y="1295400"/>
            <a:ext cx="6917436" cy="51816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4</a:t>
            </a:r>
            <a:r>
              <a:rPr lang="en-US" dirty="0" smtClean="0"/>
              <a:t>. Options </a:t>
            </a:r>
            <a:r>
              <a:rPr lang="en-US" dirty="0"/>
              <a:t>available when proof is due:</a:t>
            </a:r>
          </a:p>
          <a:p>
            <a:pPr marL="857250" lvl="1" indent="-457200">
              <a:lnSpc>
                <a:spcPct val="150000"/>
              </a:lnSpc>
              <a:buFont typeface="+mj-lt"/>
              <a:buAutoNum type="alphaLcParenR"/>
            </a:pPr>
            <a:r>
              <a:rPr lang="en-US" dirty="0"/>
              <a:t>Submit proof</a:t>
            </a:r>
          </a:p>
          <a:p>
            <a:pPr marL="857250" lvl="1" indent="-457200">
              <a:lnSpc>
                <a:spcPct val="150000"/>
              </a:lnSpc>
              <a:buFont typeface="+mj-lt"/>
              <a:buAutoNum type="alphaLcParenR"/>
            </a:pPr>
            <a:r>
              <a:rPr lang="en-US" dirty="0"/>
              <a:t>Request an extension of time</a:t>
            </a:r>
          </a:p>
          <a:p>
            <a:pPr marL="857250" lvl="1" indent="-457200">
              <a:lnSpc>
                <a:spcPct val="150000"/>
              </a:lnSpc>
              <a:buFont typeface="+mj-lt"/>
              <a:buAutoNum type="alphaLcParenR"/>
            </a:pPr>
            <a:r>
              <a:rPr lang="en-US" dirty="0"/>
              <a:t>File a segregation request to separate any </a:t>
            </a:r>
            <a:r>
              <a:rPr lang="en-US" dirty="0" smtClean="0"/>
              <a:t>future development</a:t>
            </a:r>
            <a:r>
              <a:rPr lang="en-US" dirty="0"/>
              <a:t>, </a:t>
            </a:r>
            <a:r>
              <a:rPr lang="en-US" dirty="0" smtClean="0"/>
              <a:t>then:</a:t>
            </a:r>
          </a:p>
          <a:p>
            <a:pPr marL="1257300" lvl="2" indent="-457200">
              <a:lnSpc>
                <a:spcPct val="150000"/>
              </a:lnSpc>
              <a:buFont typeface="+mj-lt"/>
              <a:buAutoNum type="romanLcPeriod"/>
            </a:pPr>
            <a:r>
              <a:rPr lang="en-US" dirty="0" smtClean="0"/>
              <a:t>File </a:t>
            </a:r>
            <a:r>
              <a:rPr lang="en-US" dirty="0"/>
              <a:t>proof on developed </a:t>
            </a:r>
            <a:r>
              <a:rPr lang="en-US" dirty="0" smtClean="0"/>
              <a:t>portion</a:t>
            </a:r>
          </a:p>
          <a:p>
            <a:pPr marL="1257300" lvl="2" indent="-457200">
              <a:lnSpc>
                <a:spcPct val="150000"/>
              </a:lnSpc>
              <a:buFont typeface="+mj-lt"/>
              <a:buAutoNum type="romanLcPeriod"/>
            </a:pPr>
            <a:r>
              <a:rPr lang="en-US" dirty="0" smtClean="0"/>
              <a:t>File </a:t>
            </a:r>
            <a:r>
              <a:rPr lang="en-US" dirty="0"/>
              <a:t>extension request on </a:t>
            </a:r>
            <a:r>
              <a:rPr lang="en-US" dirty="0" smtClean="0"/>
              <a:t>undeveloped portion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33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F3CF1-B3C8-4512-A5FA-0801197780BB}" type="datetime4">
              <a:rPr lang="en-US" smtClean="0"/>
              <a:t>December 3, 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39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dirty="0" smtClean="0"/>
              <a:t>SUMMARY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460" y="685800"/>
            <a:ext cx="1213104" cy="5486400"/>
          </a:xfrm>
        </p:spPr>
      </p:pic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397764" y="1295400"/>
            <a:ext cx="6917436" cy="5181600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5</a:t>
            </a:r>
            <a:r>
              <a:rPr lang="en-US" dirty="0" smtClean="0"/>
              <a:t>. Before preparing a MUNICIPAL proof:</a:t>
            </a:r>
          </a:p>
          <a:p>
            <a:pPr marL="857250" lvl="1" indent="-457200">
              <a:lnSpc>
                <a:spcPct val="150000"/>
              </a:lnSpc>
              <a:buFont typeface="+mj-lt"/>
              <a:buAutoNum type="alphaLcParenR"/>
            </a:pPr>
            <a:r>
              <a:rPr lang="en-US" dirty="0" smtClean="0"/>
              <a:t>Review </a:t>
            </a:r>
            <a:r>
              <a:rPr lang="en-US" dirty="0"/>
              <a:t>the “Water User Data” </a:t>
            </a:r>
            <a:r>
              <a:rPr lang="en-US" dirty="0" smtClean="0"/>
              <a:t>reported </a:t>
            </a:r>
            <a:r>
              <a:rPr lang="en-US" dirty="0"/>
              <a:t>to </a:t>
            </a:r>
            <a:r>
              <a:rPr lang="en-US" dirty="0" smtClean="0"/>
              <a:t>the “Water </a:t>
            </a:r>
            <a:r>
              <a:rPr lang="en-US" dirty="0"/>
              <a:t>Use Program” of the Division of Water </a:t>
            </a:r>
            <a:r>
              <a:rPr lang="en-US" dirty="0" smtClean="0"/>
              <a:t>Rights</a:t>
            </a:r>
          </a:p>
          <a:p>
            <a:pPr marL="857250" lvl="1" indent="-457200">
              <a:lnSpc>
                <a:spcPct val="150000"/>
              </a:lnSpc>
              <a:buFont typeface="+mj-lt"/>
              <a:buAutoNum type="alphaLcParenR"/>
            </a:pPr>
            <a:r>
              <a:rPr lang="en-US" dirty="0"/>
              <a:t>D</a:t>
            </a:r>
            <a:r>
              <a:rPr lang="en-US" dirty="0" smtClean="0"/>
              <a:t>o </a:t>
            </a:r>
            <a:r>
              <a:rPr lang="en-US" dirty="0"/>
              <a:t>an accounting of the perfected and unperfected water rights of the </a:t>
            </a:r>
            <a:r>
              <a:rPr lang="en-US" dirty="0" smtClean="0"/>
              <a:t>municipality</a:t>
            </a:r>
          </a:p>
          <a:p>
            <a:pPr marL="857250" lvl="1" indent="-457200">
              <a:lnSpc>
                <a:spcPct val="150000"/>
              </a:lnSpc>
              <a:buFont typeface="+mj-lt"/>
              <a:buAutoNum type="alphaLcParenR"/>
            </a:pPr>
            <a:r>
              <a:rPr lang="en-US" dirty="0" smtClean="0"/>
              <a:t>If </a:t>
            </a:r>
            <a:r>
              <a:rPr lang="en-US" dirty="0"/>
              <a:t>amount reported </a:t>
            </a:r>
            <a:r>
              <a:rPr lang="en-US" dirty="0" smtClean="0"/>
              <a:t>is greater than </a:t>
            </a:r>
            <a:r>
              <a:rPr lang="en-US" dirty="0"/>
              <a:t>amount </a:t>
            </a:r>
            <a:r>
              <a:rPr lang="en-US" dirty="0" smtClean="0"/>
              <a:t>perfected, a </a:t>
            </a:r>
            <a:r>
              <a:rPr lang="en-US" dirty="0"/>
              <a:t>proof can be submitted for up to the difference between the two </a:t>
            </a:r>
            <a:r>
              <a:rPr lang="en-US" dirty="0" smtClean="0"/>
              <a:t>amounts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34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6434-7526-41C3-B930-00C342668147}" type="datetime4">
              <a:rPr lang="en-US" smtClean="0"/>
              <a:t>December 3, 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44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 anchor="ctr"/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Information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mtClean="0"/>
              <a:t>Example</a:t>
            </a:r>
            <a:endParaRPr lang="en-US" dirty="0" smtClean="0"/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Municipal proof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9D7D9-EF17-4A63-A657-A6A94258D33C}" type="datetime4">
              <a:rPr lang="en-US" smtClean="0"/>
              <a:t>December 3, 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202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397764" y="1828800"/>
            <a:ext cx="8348472" cy="4419600"/>
          </a:xfrm>
        </p:spPr>
        <p:txBody>
          <a:bodyPr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dirty="0" smtClean="0"/>
              <a:t>Information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F2614-6665-4474-97B2-36AD57AA7AB0}" type="datetime4">
              <a:rPr lang="en-US" smtClean="0"/>
              <a:t>December 3, 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3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397764" y="1828800"/>
            <a:ext cx="8348472" cy="4419600"/>
          </a:xfrm>
        </p:spPr>
        <p:txBody>
          <a:bodyPr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dirty="0" smtClean="0"/>
              <a:t>Proof means</a:t>
            </a:r>
            <a:br>
              <a:rPr lang="en-US" dirty="0" smtClean="0"/>
            </a:br>
            <a:r>
              <a:rPr lang="en-US" dirty="0" smtClean="0"/>
              <a:t>evidence of PRESENT and ACTUAL</a:t>
            </a:r>
            <a:r>
              <a:rPr lang="en-US" dirty="0"/>
              <a:t> </a:t>
            </a:r>
            <a:r>
              <a:rPr lang="en-US" dirty="0" smtClean="0"/>
              <a:t>use of water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dirty="0" smtClean="0"/>
              <a:t>It doesn’t mean future or proposed use(s)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2ABBF-34BB-4A8C-AF40-6CE7D9E373C5}" type="datetime4">
              <a:rPr lang="en-US" smtClean="0"/>
              <a:t>December 3, 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11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397764" y="685800"/>
            <a:ext cx="6917436" cy="5486400"/>
          </a:xfrm>
        </p:spPr>
        <p:txBody>
          <a:bodyPr anchor="ctr"/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Order(s) of the State Engineer or Memorandum Decision(s)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Proof-due Date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Nature of Use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Place(s) of Use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Point(s) </a:t>
            </a:r>
            <a:r>
              <a:rPr lang="en-US" dirty="0"/>
              <a:t>o</a:t>
            </a:r>
            <a:r>
              <a:rPr lang="en-US" dirty="0" smtClean="0"/>
              <a:t>f Diversion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Period(s) of Use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460" y="685800"/>
            <a:ext cx="1213104" cy="54864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A11E7-54F7-4982-8807-A103433356C5}" type="datetime4">
              <a:rPr lang="en-US" smtClean="0"/>
              <a:t>December 3, 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hlinkClick r:id="rId2"/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397764" y="1828800"/>
            <a:ext cx="8348472" cy="4419600"/>
          </a:xfrm>
        </p:spPr>
        <p:txBody>
          <a:bodyPr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dirty="0" smtClean="0"/>
              <a:t>Form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EDAC-4261-4091-930B-935FBBBD9131}" type="datetime4">
              <a:rPr lang="en-US" smtClean="0"/>
              <a:t>December 3, 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67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397764" y="1828800"/>
            <a:ext cx="8348472" cy="4419600"/>
          </a:xfrm>
        </p:spPr>
        <p:txBody>
          <a:bodyPr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Affidavit of beneficial use of water (affidavit)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Prepared by the applicant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Applies only to “Small Amount of Water”</a:t>
            </a:r>
            <a:br>
              <a:rPr lang="en-US" dirty="0" smtClean="0"/>
            </a:br>
            <a:r>
              <a:rPr lang="en-US" dirty="0" smtClean="0"/>
              <a:t>applications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Optional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9EAFE-481D-4C76-81F1-6860F0F842E7}" type="datetime4">
              <a:rPr lang="en-US" smtClean="0"/>
              <a:t>December 3, 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381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oof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ProofPresentation</Template>
  <TotalTime>0</TotalTime>
  <Words>854</Words>
  <Application>Microsoft Office PowerPoint</Application>
  <PresentationFormat>On-screen Show (4:3)</PresentationFormat>
  <Paragraphs>353</Paragraphs>
  <Slides>34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ProofPresentation</vt:lpstr>
      <vt:lpstr>PowerPoint Presentation</vt:lpstr>
      <vt:lpstr>Proof of Beneficial Use of Water   Training for Licensed Engineers and Surveyors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cp:lastModifiedBy/>
  <cp:revision>1</cp:revision>
  <dcterms:created xsi:type="dcterms:W3CDTF">2013-12-03T16:37:14Z</dcterms:created>
  <dcterms:modified xsi:type="dcterms:W3CDTF">2013-12-03T16:37:29Z</dcterms:modified>
  <cp:category/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